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81" r:id="rId3"/>
    <p:sldId id="290" r:id="rId4"/>
    <p:sldId id="291" r:id="rId5"/>
    <p:sldId id="292" r:id="rId6"/>
    <p:sldId id="283" r:id="rId7"/>
    <p:sldId id="282" r:id="rId8"/>
    <p:sldId id="271" r:id="rId9"/>
    <p:sldId id="275" r:id="rId10"/>
    <p:sldId id="276" r:id="rId11"/>
    <p:sldId id="277" r:id="rId12"/>
    <p:sldId id="285" r:id="rId13"/>
    <p:sldId id="286" r:id="rId14"/>
    <p:sldId id="287"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89"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64AE7-5CEF-4006-946B-C02D9900F3F9}" type="datetimeFigureOut">
              <a:rPr lang="en-US" smtClean="0"/>
              <a:pPr/>
              <a:t>7/24/2011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0A6EE1-3AD6-47E8-B7E2-30E58A9B485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You own and operate a travel agency that is offering an escorted trip to Canterbury, England. Many people have contacted you about making reservations. The number of travelers must be limited, and the participants will be selected on the basis of submitted applications.</a:t>
            </a:r>
          </a:p>
          <a:p>
            <a:endParaRPr lang="en-US" dirty="0" smtClean="0"/>
          </a:p>
          <a:p>
            <a:pPr>
              <a:buFont typeface="Arial" pitchFamily="34" charset="0"/>
              <a:buChar char="•"/>
            </a:pPr>
            <a:r>
              <a:rPr lang="en-US" sz="1200" dirty="0" smtClean="0"/>
              <a:t>Students determine the criteria for selecting participants for the trip and create an application form.</a:t>
            </a:r>
          </a:p>
          <a:p>
            <a:endParaRPr lang="en-US" sz="1200" dirty="0" smtClean="0"/>
          </a:p>
          <a:p>
            <a:pPr>
              <a:buFont typeface="Arial" pitchFamily="34" charset="0"/>
              <a:buChar char="•"/>
            </a:pPr>
            <a:r>
              <a:rPr lang="en-US" sz="1200" dirty="0" smtClean="0"/>
              <a:t>Each student uses information from </a:t>
            </a:r>
            <a:r>
              <a:rPr lang="en-US" sz="1200" i="1" dirty="0" smtClean="0"/>
              <a:t>The Canterbury Tales</a:t>
            </a:r>
            <a:r>
              <a:rPr lang="en-US" sz="1200" dirty="0" smtClean="0"/>
              <a:t> to complete an application for an assigned traveler .</a:t>
            </a:r>
          </a:p>
          <a:p>
            <a:endParaRPr lang="en-US" sz="1200" dirty="0" smtClean="0"/>
          </a:p>
          <a:p>
            <a:pPr>
              <a:buFont typeface="Arial" pitchFamily="34" charset="0"/>
              <a:buChar char="•"/>
            </a:pPr>
            <a:r>
              <a:rPr lang="en-US" sz="1200" dirty="0" smtClean="0"/>
              <a:t>The pilgrim would like to update his/her employer and share information about the trip. Write an email from character to employer.</a:t>
            </a:r>
          </a:p>
          <a:p>
            <a:endParaRPr lang="en-US" sz="1200" dirty="0" smtClean="0"/>
          </a:p>
          <a:p>
            <a:pPr>
              <a:buFont typeface="Arial" pitchFamily="34" charset="0"/>
              <a:buChar char="•"/>
            </a:pPr>
            <a:r>
              <a:rPr lang="en-US" sz="1200" dirty="0" smtClean="0"/>
              <a:t>Students work in teams to create a </a:t>
            </a:r>
            <a:r>
              <a:rPr lang="en-US" sz="1200" dirty="0" err="1" smtClean="0"/>
              <a:t>wikipage</a:t>
            </a:r>
            <a:r>
              <a:rPr lang="en-US" sz="1200" dirty="0" smtClean="0"/>
              <a:t> for their selected pilgrims from </a:t>
            </a:r>
            <a:r>
              <a:rPr lang="en-US" sz="1200" i="1" dirty="0" smtClean="0"/>
              <a:t>The Canterbury Tales.</a:t>
            </a:r>
            <a:r>
              <a:rPr lang="en-US" sz="1200" dirty="0" smtClean="0"/>
              <a:t> </a:t>
            </a:r>
          </a:p>
          <a:p>
            <a:endParaRPr lang="en-US" dirty="0" smtClean="0"/>
          </a:p>
          <a:p>
            <a:pPr>
              <a:buFont typeface="Arial" pitchFamily="34" charset="0"/>
              <a:buChar char="•"/>
            </a:pPr>
            <a:r>
              <a:rPr lang="en-US" sz="1200" dirty="0" smtClean="0"/>
              <a:t>Students then work individually to write their personal resumes, applying information from the application exercise.</a:t>
            </a:r>
          </a:p>
          <a:p>
            <a:endParaRPr lang="en-US" sz="1200" dirty="0" smtClean="0"/>
          </a:p>
          <a:p>
            <a:pPr>
              <a:buFont typeface="Arial" pitchFamily="34" charset="0"/>
              <a:buChar char="•"/>
            </a:pPr>
            <a:r>
              <a:rPr lang="en-US" sz="1200" dirty="0" smtClean="0"/>
              <a:t>Students will write their exit papers for their graduation projects. In the essay, they will discuss high school experiences, college, career, and personal goals (see FCAs for resume and paper).</a:t>
            </a:r>
          </a:p>
          <a:p>
            <a:endParaRPr lang="en-US" dirty="0"/>
          </a:p>
        </p:txBody>
      </p:sp>
      <p:sp>
        <p:nvSpPr>
          <p:cNvPr id="4" name="Slide Number Placeholder 3"/>
          <p:cNvSpPr>
            <a:spLocks noGrp="1"/>
          </p:cNvSpPr>
          <p:nvPr>
            <p:ph type="sldNum" sz="quarter" idx="10"/>
          </p:nvPr>
        </p:nvSpPr>
        <p:spPr/>
        <p:txBody>
          <a:bodyPr/>
          <a:lstStyle/>
          <a:p>
            <a:fld id="{1A0A6EE1-3AD6-47E8-B7E2-30E58A9B485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E88855A-7AE6-456A-9811-4AD331950FFE}" type="datetimeFigureOut">
              <a:rPr lang="en-US" smtClean="0"/>
              <a:pPr/>
              <a:t>7/24/2011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83BC774-73F4-49DB-BC75-526D810B1267}"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8855A-7AE6-456A-9811-4AD331950FFE}" type="datetimeFigureOut">
              <a:rPr lang="en-US" smtClean="0"/>
              <a:pPr/>
              <a:t>7/24/2011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8855A-7AE6-456A-9811-4AD331950FFE}" type="datetimeFigureOut">
              <a:rPr lang="en-US" smtClean="0"/>
              <a:pPr/>
              <a:t>7/24/2011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8855A-7AE6-456A-9811-4AD331950FFE}" type="datetimeFigureOut">
              <a:rPr lang="en-US" smtClean="0"/>
              <a:pPr/>
              <a:t>7/24/2011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E88855A-7AE6-456A-9811-4AD331950FFE}" type="datetimeFigureOut">
              <a:rPr lang="en-US" smtClean="0"/>
              <a:pPr/>
              <a:t>7/24/2011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83BC774-73F4-49DB-BC75-526D810B126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88855A-7AE6-456A-9811-4AD331950FFE}" type="datetimeFigureOut">
              <a:rPr lang="en-US" smtClean="0"/>
              <a:pPr/>
              <a:t>7/24/2011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E88855A-7AE6-456A-9811-4AD331950FFE}" type="datetimeFigureOut">
              <a:rPr lang="en-US" smtClean="0"/>
              <a:pPr/>
              <a:t>7/24/2011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E88855A-7AE6-456A-9811-4AD331950FFE}" type="datetimeFigureOut">
              <a:rPr lang="en-US" smtClean="0"/>
              <a:pPr/>
              <a:t>7/24/2011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88855A-7AE6-456A-9811-4AD331950FFE}" type="datetimeFigureOut">
              <a:rPr lang="en-US" smtClean="0"/>
              <a:pPr/>
              <a:t>7/24/2011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88855A-7AE6-456A-9811-4AD331950FFE}" type="datetimeFigureOut">
              <a:rPr lang="en-US" smtClean="0"/>
              <a:pPr/>
              <a:t>7/24/2011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88855A-7AE6-456A-9811-4AD331950FFE}" type="datetimeFigureOut">
              <a:rPr lang="en-US" smtClean="0"/>
              <a:pPr/>
              <a:t>7/24/2011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3BC774-73F4-49DB-BC75-526D810B12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E88855A-7AE6-456A-9811-4AD331950FFE}" type="datetimeFigureOut">
              <a:rPr lang="en-US" smtClean="0"/>
              <a:pPr/>
              <a:t>7/24/2011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83BC774-73F4-49DB-BC75-526D810B126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eyondcore4.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vclass.cciu.org/" TargetMode="External"/><Relationship Id="rId2" Type="http://schemas.openxmlformats.org/officeDocument/2006/relationships/hyperlink" Target="http://www/beyondcore4.wikispaces.co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hlinkClick r:id="rId2"/>
              </a:rPr>
              <a:t>Beyond The Core 4</a:t>
            </a:r>
            <a:endParaRPr lang="en-US" dirty="0"/>
          </a:p>
        </p:txBody>
      </p:sp>
      <p:sp>
        <p:nvSpPr>
          <p:cNvPr id="3" name="Subtitle 2"/>
          <p:cNvSpPr>
            <a:spLocks noGrp="1"/>
          </p:cNvSpPr>
          <p:nvPr>
            <p:ph type="subTitle" idx="1"/>
          </p:nvPr>
        </p:nvSpPr>
        <p:spPr>
          <a:xfrm>
            <a:off x="1371600" y="3505200"/>
            <a:ext cx="6400800" cy="1752600"/>
          </a:xfrm>
        </p:spPr>
        <p:txBody>
          <a:bodyPr/>
          <a:lstStyle/>
          <a:p>
            <a:r>
              <a:rPr lang="en-US" dirty="0" smtClean="0"/>
              <a:t>Reinforcing Core Content </a:t>
            </a:r>
          </a:p>
          <a:p>
            <a:r>
              <a:rPr lang="en-US" dirty="0" smtClean="0"/>
              <a:t>Standards in Elective Areas</a:t>
            </a:r>
            <a:endParaRPr lang="en-US" dirty="0"/>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914400"/>
            <a:ext cx="7848600" cy="5078313"/>
          </a:xfrm>
          <a:prstGeom prst="rect">
            <a:avLst/>
          </a:prstGeom>
          <a:noFill/>
        </p:spPr>
        <p:txBody>
          <a:bodyPr wrap="square" rtlCol="0">
            <a:spAutoFit/>
          </a:bodyPr>
          <a:lstStyle/>
          <a:p>
            <a:r>
              <a:rPr lang="en-US" b="1" u="sng" dirty="0" smtClean="0"/>
              <a:t>Write This Way Addresses  the  following PA Standards:</a:t>
            </a:r>
          </a:p>
          <a:p>
            <a:r>
              <a:rPr lang="en-US" dirty="0" smtClean="0"/>
              <a:t/>
            </a:r>
            <a:br>
              <a:rPr lang="en-US" dirty="0" smtClean="0"/>
            </a:br>
            <a:r>
              <a:rPr lang="en-US" dirty="0" smtClean="0"/>
              <a:t>Reading, Writing, Listening, and Speaking:</a:t>
            </a:r>
            <a:br>
              <a:rPr lang="en-US" dirty="0" smtClean="0"/>
            </a:br>
            <a:r>
              <a:rPr lang="en-US" dirty="0" smtClean="0"/>
              <a:t>1.4.11.B:</a:t>
            </a:r>
            <a:br>
              <a:rPr lang="en-US" dirty="0" smtClean="0"/>
            </a:br>
            <a:r>
              <a:rPr lang="en-US" dirty="0" smtClean="0"/>
              <a:t>--Write complex informational pieces (e.g. reviews, research papers, instructions, essays, articles)</a:t>
            </a:r>
            <a:br>
              <a:rPr lang="en-US" dirty="0" smtClean="0"/>
            </a:br>
            <a:r>
              <a:rPr lang="en-US" dirty="0" smtClean="0"/>
              <a:t>--Apply purpose / audience appropriate methods to develop the thesis of the piece.</a:t>
            </a:r>
          </a:p>
          <a:p>
            <a:r>
              <a:rPr lang="en-US" dirty="0" smtClean="0"/>
              <a:t>--Use discipline specific vocabulary, precise language, and relevant detail.</a:t>
            </a:r>
          </a:p>
          <a:p>
            <a:r>
              <a:rPr lang="en-US" dirty="0" smtClean="0"/>
              <a:t>--Use relevant graphics (e.g. maps, charts, graphs, tables, illustrations, photographs).</a:t>
            </a:r>
          </a:p>
          <a:p>
            <a:r>
              <a:rPr lang="en-US" dirty="0" smtClean="0"/>
              <a:t>--Evaluate the validity and significance of primary and secondary sources as related to the thesis.</a:t>
            </a:r>
          </a:p>
          <a:p>
            <a:r>
              <a:rPr lang="en-US" dirty="0" smtClean="0"/>
              <a:t/>
            </a:r>
            <a:br>
              <a:rPr lang="en-US" dirty="0" smtClean="0"/>
            </a:br>
            <a:r>
              <a:rPr lang="en-US" dirty="0" smtClean="0"/>
              <a:t>Pennsylvania Academic Standards for Career, Education, and Work</a:t>
            </a:r>
          </a:p>
          <a:p>
            <a:r>
              <a:rPr lang="en-US" dirty="0" smtClean="0"/>
              <a:t/>
            </a:r>
            <a:br>
              <a:rPr lang="en-US" dirty="0" smtClean="0"/>
            </a:br>
            <a:r>
              <a:rPr lang="en-US" dirty="0" smtClean="0"/>
              <a:t/>
            </a:r>
            <a:br>
              <a:rPr lang="en-US" dirty="0" smtClean="0"/>
            </a:b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gif"/>
          <p:cNvPicPr>
            <a:picLocks noChangeAspect="1"/>
          </p:cNvPicPr>
          <p:nvPr/>
        </p:nvPicPr>
        <p:blipFill>
          <a:blip r:embed="rId2" cstate="print">
            <a:lum bright="70000" contrast="-70000"/>
          </a:blip>
          <a:stretch>
            <a:fillRect/>
          </a:stretch>
        </p:blipFill>
        <p:spPr>
          <a:xfrm>
            <a:off x="3276600" y="1295400"/>
            <a:ext cx="3067050" cy="3067050"/>
          </a:xfrm>
          <a:prstGeom prst="rect">
            <a:avLst/>
          </a:prstGeom>
        </p:spPr>
      </p:pic>
      <p:sp>
        <p:nvSpPr>
          <p:cNvPr id="2" name="TextBox 1"/>
          <p:cNvSpPr txBox="1"/>
          <p:nvPr/>
        </p:nvSpPr>
        <p:spPr>
          <a:xfrm>
            <a:off x="685800" y="2743200"/>
            <a:ext cx="8001000" cy="923330"/>
          </a:xfrm>
          <a:prstGeom prst="rect">
            <a:avLst/>
          </a:prstGeom>
          <a:noFill/>
        </p:spPr>
        <p:txBody>
          <a:bodyPr wrap="square" rtlCol="0">
            <a:spAutoFit/>
          </a:bodyPr>
          <a:lstStyle/>
          <a:p>
            <a:r>
              <a:rPr lang="en-US" sz="5400" cap="all" dirty="0" smtClean="0">
                <a:solidFill>
                  <a:srgbClr val="C00000"/>
                </a:solidFill>
                <a:latin typeface="+mj-lt"/>
              </a:rPr>
              <a:t>The Learning Lancer</a:t>
            </a:r>
            <a:endParaRPr lang="en-US" sz="5400" cap="all" dirty="0">
              <a:solidFill>
                <a:srgbClr val="C00000"/>
              </a:solidFill>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143000"/>
            <a:ext cx="7696200" cy="4678204"/>
          </a:xfrm>
          <a:prstGeom prst="rect">
            <a:avLst/>
          </a:prstGeom>
          <a:noFill/>
        </p:spPr>
        <p:txBody>
          <a:bodyPr wrap="square" rtlCol="0">
            <a:spAutoFit/>
          </a:bodyPr>
          <a:lstStyle/>
          <a:p>
            <a:r>
              <a:rPr lang="en-US" sz="2000" dirty="0" smtClean="0"/>
              <a:t>Teacher Assistant Program: http:www.learninglancer.wikispaces.com </a:t>
            </a:r>
          </a:p>
          <a:p>
            <a:endParaRPr lang="en-US" sz="2000" dirty="0" smtClean="0"/>
          </a:p>
          <a:p>
            <a:pPr>
              <a:buFont typeface="Arial" pitchFamily="34" charset="0"/>
              <a:buChar char="•"/>
            </a:pPr>
            <a:r>
              <a:rPr lang="en-US" sz="2000" dirty="0" smtClean="0"/>
              <a:t>Class </a:t>
            </a:r>
            <a:r>
              <a:rPr lang="en-US" sz="2000" dirty="0" err="1" smtClean="0"/>
              <a:t>wikispace</a:t>
            </a:r>
            <a:endParaRPr lang="en-US" sz="2000" dirty="0" smtClean="0"/>
          </a:p>
          <a:p>
            <a:endParaRPr lang="en-US" sz="2000" dirty="0" smtClean="0"/>
          </a:p>
          <a:p>
            <a:pPr>
              <a:buFont typeface="Arial" pitchFamily="34" charset="0"/>
              <a:buChar char="•"/>
            </a:pPr>
            <a:r>
              <a:rPr lang="en-US" sz="2000" dirty="0" smtClean="0"/>
              <a:t>Reflective learning logs</a:t>
            </a:r>
          </a:p>
          <a:p>
            <a:endParaRPr lang="en-US" sz="2000" dirty="0" smtClean="0"/>
          </a:p>
          <a:p>
            <a:pPr>
              <a:buFont typeface="Arial" pitchFamily="34" charset="0"/>
              <a:buChar char="•"/>
            </a:pPr>
            <a:r>
              <a:rPr lang="en-US" sz="2000" dirty="0" smtClean="0"/>
              <a:t>Projects designed by high school students to help elementary learners</a:t>
            </a:r>
          </a:p>
          <a:p>
            <a:endParaRPr lang="en-US" sz="2000" dirty="0" smtClean="0"/>
          </a:p>
          <a:p>
            <a:pPr>
              <a:buFont typeface="Arial" pitchFamily="34" charset="0"/>
              <a:buChar char="•"/>
            </a:pPr>
            <a:r>
              <a:rPr lang="en-US" sz="2000" dirty="0" smtClean="0"/>
              <a:t>Over 700 postings!</a:t>
            </a:r>
          </a:p>
          <a:p>
            <a:endParaRPr lang="en-US" sz="2000" dirty="0" smtClean="0"/>
          </a:p>
          <a:p>
            <a:pPr>
              <a:buFont typeface="Arial" pitchFamily="34" charset="0"/>
              <a:buChar char="•"/>
            </a:pPr>
            <a:r>
              <a:rPr lang="en-US" sz="2000" dirty="0" smtClean="0"/>
              <a:t>Addresses nearly ALL academic standards and teaches the content  of the standards to aspiring teachers.</a:t>
            </a:r>
          </a:p>
          <a:p>
            <a:pPr>
              <a:buFont typeface="Arial" pitchFamily="34" charset="0"/>
              <a:buChar cha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20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2000"/>
                                        <p:tgtEl>
                                          <p:spTgt spid="2">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10" end="10"/>
                                            </p:txEl>
                                          </p:spTgt>
                                        </p:tgtEl>
                                        <p:attrNameLst>
                                          <p:attrName>style.visibility</p:attrName>
                                        </p:attrNameLst>
                                      </p:cBhvr>
                                      <p:to>
                                        <p:strVal val="visible"/>
                                      </p:to>
                                    </p:set>
                                    <p:animEffect transition="in" filter="fade">
                                      <p:cBhvr>
                                        <p:cTn id="32" dur="2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598" y="457200"/>
            <a:ext cx="8610601" cy="5867400"/>
          </a:xfrm>
          <a:prstGeom prst="rect">
            <a:avLst/>
          </a:prstGeom>
          <a:noFill/>
          <a:ln w="9525">
            <a:noFill/>
            <a:miter lim="800000"/>
            <a:headEnd/>
            <a:tailEnd/>
          </a:ln>
        </p:spPr>
      </p:pic>
      <p:sp>
        <p:nvSpPr>
          <p:cNvPr id="3" name="Oval 2"/>
          <p:cNvSpPr/>
          <p:nvPr/>
        </p:nvSpPr>
        <p:spPr>
          <a:xfrm>
            <a:off x="4114800" y="1524000"/>
            <a:ext cx="1676400" cy="838200"/>
          </a:xfrm>
          <a:prstGeom prst="ellipse">
            <a:avLst/>
          </a:prstGeom>
          <a:noFill/>
          <a:ln w="444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3600"/>
            <a:ext cx="8229600" cy="1828800"/>
          </a:xfrm>
        </p:spPr>
        <p:txBody>
          <a:bodyPr/>
          <a:lstStyle/>
          <a:p>
            <a:r>
              <a:rPr lang="en-US" dirty="0" smtClean="0"/>
              <a:t>The restaurant project</a:t>
            </a:r>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2"/>
                                        </p:tgtEl>
                                      </p:cBhvr>
                                    </p:animEffect>
                                    <p:set>
                                      <p:cBhvr>
                                        <p:cTn id="12"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914400" y="990600"/>
            <a:ext cx="6553200" cy="1446213"/>
          </a:xfrm>
          <a:prstGeom prst="rect">
            <a:avLst/>
          </a:prstGeom>
          <a:noFill/>
          <a:ln w="9525">
            <a:noFill/>
            <a:miter lim="800000"/>
            <a:headEnd/>
            <a:tailEnd/>
          </a:ln>
        </p:spPr>
        <p:txBody>
          <a:bodyPr>
            <a:spAutoFit/>
          </a:bodyPr>
          <a:lstStyle/>
          <a:p>
            <a:r>
              <a:rPr lang="en-US" sz="4400">
                <a:latin typeface="Calibri" pitchFamily="34" charset="0"/>
              </a:rPr>
              <a:t>This year’s restaurant project included:</a:t>
            </a:r>
          </a:p>
        </p:txBody>
      </p:sp>
      <p:sp>
        <p:nvSpPr>
          <p:cNvPr id="5" name="TextBox 4"/>
          <p:cNvSpPr txBox="1">
            <a:spLocks noChangeArrowheads="1"/>
          </p:cNvSpPr>
          <p:nvPr/>
        </p:nvSpPr>
        <p:spPr bwMode="auto">
          <a:xfrm>
            <a:off x="3352800" y="3505200"/>
            <a:ext cx="4724400" cy="708025"/>
          </a:xfrm>
          <a:prstGeom prst="rect">
            <a:avLst/>
          </a:prstGeom>
          <a:noFill/>
          <a:ln w="9525">
            <a:noFill/>
            <a:miter lim="800000"/>
            <a:headEnd/>
            <a:tailEnd/>
          </a:ln>
        </p:spPr>
        <p:txBody>
          <a:bodyPr>
            <a:spAutoFit/>
          </a:bodyPr>
          <a:lstStyle/>
          <a:p>
            <a:r>
              <a:rPr lang="en-US">
                <a:latin typeface="Calibri" pitchFamily="34" charset="0"/>
              </a:rPr>
              <a:t>                            </a:t>
            </a:r>
            <a:r>
              <a:rPr lang="en-US" sz="4000">
                <a:solidFill>
                  <a:srgbClr val="FFFF00"/>
                </a:solidFill>
                <a:latin typeface="Calibri" pitchFamily="34" charset="0"/>
              </a:rPr>
              <a:t> 10 teachers</a:t>
            </a:r>
          </a:p>
        </p:txBody>
      </p:sp>
    </p:spTree>
  </p:cSld>
  <p:clrMapOvr>
    <a:masterClrMapping/>
  </p:clrMapOvr>
  <p:transition advClick="0" advTm="7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2000"/>
                                        <p:tgtEl>
                                          <p:spTgt spid="5">
                                            <p:txEl>
                                              <p:pRg st="0" end="0"/>
                                            </p:txEl>
                                          </p:spTgt>
                                        </p:tgtEl>
                                      </p:cBhvr>
                                    </p:animEffect>
                                    <p:set>
                                      <p:cBhvr>
                                        <p:cTn id="17" dur="1" fill="hold">
                                          <p:stCondLst>
                                            <p:cond delay="19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allAtOnce"/>
      <p:bldP spid="5" grpId="1"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914400" y="990600"/>
            <a:ext cx="6553200" cy="1446213"/>
          </a:xfrm>
          <a:prstGeom prst="rect">
            <a:avLst/>
          </a:prstGeom>
          <a:noFill/>
          <a:ln w="9525">
            <a:noFill/>
            <a:miter lim="800000"/>
            <a:headEnd/>
            <a:tailEnd/>
          </a:ln>
        </p:spPr>
        <p:txBody>
          <a:bodyPr>
            <a:spAutoFit/>
          </a:bodyPr>
          <a:lstStyle/>
          <a:p>
            <a:r>
              <a:rPr lang="en-US" sz="4400">
                <a:latin typeface="Calibri" pitchFamily="34" charset="0"/>
              </a:rPr>
              <a:t>This year’s restaurant project included:</a:t>
            </a:r>
          </a:p>
        </p:txBody>
      </p:sp>
      <p:sp>
        <p:nvSpPr>
          <p:cNvPr id="5" name="TextBox 4"/>
          <p:cNvSpPr txBox="1">
            <a:spLocks noChangeArrowheads="1"/>
          </p:cNvSpPr>
          <p:nvPr/>
        </p:nvSpPr>
        <p:spPr bwMode="auto">
          <a:xfrm>
            <a:off x="3352800" y="3505200"/>
            <a:ext cx="4724400" cy="708025"/>
          </a:xfrm>
          <a:prstGeom prst="rect">
            <a:avLst/>
          </a:prstGeom>
          <a:noFill/>
          <a:ln w="9525">
            <a:noFill/>
            <a:miter lim="800000"/>
            <a:headEnd/>
            <a:tailEnd/>
          </a:ln>
        </p:spPr>
        <p:txBody>
          <a:bodyPr>
            <a:spAutoFit/>
          </a:bodyPr>
          <a:lstStyle/>
          <a:p>
            <a:r>
              <a:rPr lang="en-US">
                <a:latin typeface="Calibri" pitchFamily="34" charset="0"/>
              </a:rPr>
              <a:t>                            </a:t>
            </a:r>
            <a:r>
              <a:rPr lang="en-US" sz="4000">
                <a:solidFill>
                  <a:srgbClr val="FFFF00"/>
                </a:solidFill>
                <a:latin typeface="Calibri" pitchFamily="34" charset="0"/>
              </a:rPr>
              <a:t> 11 classes</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5">
                                            <p:txEl>
                                              <p:pRg st="0" end="0"/>
                                            </p:txEl>
                                          </p:spTgt>
                                        </p:tgtEl>
                                      </p:cBhvr>
                                    </p:animEffect>
                                    <p:set>
                                      <p:cBhvr>
                                        <p:cTn id="12" dur="1" fill="hold">
                                          <p:stCondLst>
                                            <p:cond delay="19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5" grpId="1"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3"/>
          <p:cNvSpPr txBox="1">
            <a:spLocks noChangeArrowheads="1"/>
          </p:cNvSpPr>
          <p:nvPr/>
        </p:nvSpPr>
        <p:spPr bwMode="auto">
          <a:xfrm>
            <a:off x="914400" y="990600"/>
            <a:ext cx="6553200" cy="1446213"/>
          </a:xfrm>
          <a:prstGeom prst="rect">
            <a:avLst/>
          </a:prstGeom>
          <a:noFill/>
          <a:ln w="9525">
            <a:noFill/>
            <a:miter lim="800000"/>
            <a:headEnd/>
            <a:tailEnd/>
          </a:ln>
        </p:spPr>
        <p:txBody>
          <a:bodyPr>
            <a:spAutoFit/>
          </a:bodyPr>
          <a:lstStyle/>
          <a:p>
            <a:r>
              <a:rPr lang="en-US" sz="4400">
                <a:latin typeface="Calibri" pitchFamily="34" charset="0"/>
              </a:rPr>
              <a:t>This year’s restaurant project included:</a:t>
            </a:r>
          </a:p>
        </p:txBody>
      </p:sp>
      <p:sp>
        <p:nvSpPr>
          <p:cNvPr id="5" name="TextBox 4"/>
          <p:cNvSpPr txBox="1">
            <a:spLocks noChangeArrowheads="1"/>
          </p:cNvSpPr>
          <p:nvPr/>
        </p:nvSpPr>
        <p:spPr bwMode="auto">
          <a:xfrm>
            <a:off x="3352800" y="3505200"/>
            <a:ext cx="4724400" cy="708025"/>
          </a:xfrm>
          <a:prstGeom prst="rect">
            <a:avLst/>
          </a:prstGeom>
          <a:noFill/>
          <a:ln w="9525">
            <a:noFill/>
            <a:miter lim="800000"/>
            <a:headEnd/>
            <a:tailEnd/>
          </a:ln>
        </p:spPr>
        <p:txBody>
          <a:bodyPr>
            <a:spAutoFit/>
          </a:bodyPr>
          <a:lstStyle/>
          <a:p>
            <a:r>
              <a:rPr lang="en-US">
                <a:latin typeface="Calibri" pitchFamily="34" charset="0"/>
              </a:rPr>
              <a:t>                            </a:t>
            </a:r>
            <a:r>
              <a:rPr lang="en-US" sz="4000">
                <a:solidFill>
                  <a:srgbClr val="FFFF00"/>
                </a:solidFill>
                <a:latin typeface="Calibri" pitchFamily="34" charset="0"/>
              </a:rPr>
              <a:t> 14 periods</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5">
                                            <p:txEl>
                                              <p:pRg st="0" end="0"/>
                                            </p:txEl>
                                          </p:spTgt>
                                        </p:tgtEl>
                                      </p:cBhvr>
                                    </p:animEffect>
                                    <p:set>
                                      <p:cBhvr>
                                        <p:cTn id="12" dur="1" fill="hold">
                                          <p:stCondLst>
                                            <p:cond delay="19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5" grpId="1"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3"/>
          <p:cNvSpPr txBox="1">
            <a:spLocks noChangeArrowheads="1"/>
          </p:cNvSpPr>
          <p:nvPr/>
        </p:nvSpPr>
        <p:spPr bwMode="auto">
          <a:xfrm>
            <a:off x="914400" y="990600"/>
            <a:ext cx="6553200" cy="1446213"/>
          </a:xfrm>
          <a:prstGeom prst="rect">
            <a:avLst/>
          </a:prstGeom>
          <a:noFill/>
          <a:ln w="9525">
            <a:noFill/>
            <a:miter lim="800000"/>
            <a:headEnd/>
            <a:tailEnd/>
          </a:ln>
        </p:spPr>
        <p:txBody>
          <a:bodyPr>
            <a:spAutoFit/>
          </a:bodyPr>
          <a:lstStyle/>
          <a:p>
            <a:r>
              <a:rPr lang="en-US" sz="4400">
                <a:latin typeface="Calibri" pitchFamily="34" charset="0"/>
              </a:rPr>
              <a:t>This year’s restaurant project included:</a:t>
            </a:r>
          </a:p>
        </p:txBody>
      </p:sp>
      <p:sp>
        <p:nvSpPr>
          <p:cNvPr id="5" name="TextBox 4"/>
          <p:cNvSpPr txBox="1">
            <a:spLocks noChangeArrowheads="1"/>
          </p:cNvSpPr>
          <p:nvPr/>
        </p:nvSpPr>
        <p:spPr bwMode="auto">
          <a:xfrm>
            <a:off x="1219200" y="3505200"/>
            <a:ext cx="6858000" cy="708025"/>
          </a:xfrm>
          <a:prstGeom prst="rect">
            <a:avLst/>
          </a:prstGeom>
          <a:noFill/>
          <a:ln w="9525">
            <a:noFill/>
            <a:miter lim="800000"/>
            <a:headEnd/>
            <a:tailEnd/>
          </a:ln>
        </p:spPr>
        <p:txBody>
          <a:bodyPr>
            <a:spAutoFit/>
          </a:bodyPr>
          <a:lstStyle/>
          <a:p>
            <a:r>
              <a:rPr lang="en-US">
                <a:latin typeface="Calibri" pitchFamily="34" charset="0"/>
              </a:rPr>
              <a:t>                            </a:t>
            </a:r>
            <a:r>
              <a:rPr lang="en-US" sz="4000">
                <a:solidFill>
                  <a:srgbClr val="FFFF00"/>
                </a:solidFill>
                <a:latin typeface="Calibri" pitchFamily="34" charset="0"/>
              </a:rPr>
              <a:t>               191 students</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5">
                                            <p:txEl>
                                              <p:pRg st="0" end="0"/>
                                            </p:txEl>
                                          </p:spTgt>
                                        </p:tgtEl>
                                      </p:cBhvr>
                                    </p:animEffect>
                                    <p:set>
                                      <p:cBhvr>
                                        <p:cTn id="12" dur="1" fill="hold">
                                          <p:stCondLst>
                                            <p:cond delay="19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5" grpI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133600"/>
            <a:ext cx="8001000" cy="1754326"/>
          </a:xfrm>
          <a:prstGeom prst="rect">
            <a:avLst/>
          </a:prstGeom>
          <a:noFill/>
        </p:spPr>
        <p:txBody>
          <a:bodyPr wrap="square" rtlCol="0">
            <a:spAutoFit/>
          </a:bodyPr>
          <a:lstStyle/>
          <a:p>
            <a:r>
              <a:rPr lang="en-US" sz="5400" b="1" cap="all" dirty="0" smtClean="0">
                <a:solidFill>
                  <a:schemeClr val="accent2">
                    <a:lumMod val="60000"/>
                    <a:lumOff val="40000"/>
                  </a:schemeClr>
                </a:solidFill>
                <a:latin typeface="+mj-lt"/>
              </a:rPr>
              <a:t>Writing as Art: Poetry in Painting</a:t>
            </a:r>
            <a:endParaRPr lang="en-US" sz="5400" b="1" cap="all" dirty="0">
              <a:solidFill>
                <a:schemeClr val="accent2">
                  <a:lumMod val="60000"/>
                  <a:lumOff val="40000"/>
                </a:schemeClr>
              </a:solidFill>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914400" y="990600"/>
            <a:ext cx="6553200" cy="1446213"/>
          </a:xfrm>
          <a:prstGeom prst="rect">
            <a:avLst/>
          </a:prstGeom>
          <a:noFill/>
          <a:ln w="9525">
            <a:noFill/>
            <a:miter lim="800000"/>
            <a:headEnd/>
            <a:tailEnd/>
          </a:ln>
        </p:spPr>
        <p:txBody>
          <a:bodyPr>
            <a:spAutoFit/>
          </a:bodyPr>
          <a:lstStyle/>
          <a:p>
            <a:r>
              <a:rPr lang="en-US" sz="4400">
                <a:latin typeface="Calibri" pitchFamily="34" charset="0"/>
              </a:rPr>
              <a:t>This year’s restaurant project included:</a:t>
            </a:r>
          </a:p>
        </p:txBody>
      </p:sp>
      <p:sp>
        <p:nvSpPr>
          <p:cNvPr id="5" name="TextBox 4"/>
          <p:cNvSpPr txBox="1">
            <a:spLocks noChangeArrowheads="1"/>
          </p:cNvSpPr>
          <p:nvPr/>
        </p:nvSpPr>
        <p:spPr bwMode="auto">
          <a:xfrm>
            <a:off x="2743200" y="3505200"/>
            <a:ext cx="5638800" cy="708025"/>
          </a:xfrm>
          <a:prstGeom prst="rect">
            <a:avLst/>
          </a:prstGeom>
          <a:noFill/>
          <a:ln w="9525">
            <a:noFill/>
            <a:miter lim="800000"/>
            <a:headEnd/>
            <a:tailEnd/>
          </a:ln>
        </p:spPr>
        <p:txBody>
          <a:bodyPr>
            <a:spAutoFit/>
          </a:bodyPr>
          <a:lstStyle/>
          <a:p>
            <a:r>
              <a:rPr lang="en-US">
                <a:latin typeface="Calibri" pitchFamily="34" charset="0"/>
              </a:rPr>
              <a:t>    </a:t>
            </a:r>
            <a:r>
              <a:rPr lang="en-US" sz="4000">
                <a:solidFill>
                  <a:srgbClr val="FFFF00"/>
                </a:solidFill>
                <a:latin typeface="Calibri" pitchFamily="34" charset="0"/>
              </a:rPr>
              <a:t> in 6 different grades</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5">
                                            <p:txEl>
                                              <p:pRg st="0" end="0"/>
                                            </p:txEl>
                                          </p:spTgt>
                                        </p:tgtEl>
                                      </p:cBhvr>
                                    </p:animEffect>
                                    <p:set>
                                      <p:cBhvr>
                                        <p:cTn id="12" dur="1" fill="hold">
                                          <p:stCondLst>
                                            <p:cond delay="1999"/>
                                          </p:stCondLst>
                                        </p:cTn>
                                        <p:tgtEl>
                                          <p:spTgt spid="5">
                                            <p:txEl>
                                              <p:pRg st="0" end="0"/>
                                            </p:txEl>
                                          </p:spTgt>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allAtOnce"/>
      <p:bldP spid="5" grpId="1"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 name="Picture 1" descr="Logo.JPG"/>
          <p:cNvPicPr>
            <a:picLocks noChangeAspect="1"/>
          </p:cNvPicPr>
          <p:nvPr/>
        </p:nvPicPr>
        <p:blipFill>
          <a:blip r:embed="rId2" cstate="print"/>
          <a:srcRect/>
          <a:stretch>
            <a:fillRect/>
          </a:stretch>
        </p:blipFill>
        <p:spPr bwMode="auto">
          <a:xfrm>
            <a:off x="1322388" y="346075"/>
            <a:ext cx="6499225" cy="6165850"/>
          </a:xfrm>
          <a:prstGeom prst="rect">
            <a:avLst/>
          </a:prstGeom>
          <a:noFill/>
          <a:ln w="9525">
            <a:noFill/>
            <a:miter lim="800000"/>
            <a:headEnd/>
            <a:tailEnd/>
          </a:ln>
        </p:spPr>
      </p:pic>
    </p:spTree>
  </p:cSld>
  <p:clrMapOvr>
    <a:masterClrMapping/>
  </p:clrMapOvr>
  <p:transition spd="med" advClick="0"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2"/>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2000"/>
                                        <p:tgtEl>
                                          <p:spTgt spid="2"/>
                                        </p:tgtEl>
                                      </p:cBhvr>
                                    </p:animEffect>
                                    <p:set>
                                      <p:cBhvr>
                                        <p:cTn id="16"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09600" y="1219200"/>
            <a:ext cx="6553200" cy="1108075"/>
          </a:xfrm>
          <a:prstGeom prst="rect">
            <a:avLst/>
          </a:prstGeom>
          <a:noFill/>
          <a:ln w="9525">
            <a:noFill/>
            <a:miter lim="800000"/>
            <a:headEnd/>
            <a:tailEnd/>
          </a:ln>
        </p:spPr>
        <p:txBody>
          <a:bodyPr>
            <a:spAutoFit/>
          </a:bodyPr>
          <a:lstStyle/>
          <a:p>
            <a:r>
              <a:rPr lang="en-US" sz="6600">
                <a:solidFill>
                  <a:srgbClr val="FFFF00"/>
                </a:solidFill>
                <a:latin typeface="Calibri" pitchFamily="34" charset="0"/>
              </a:rPr>
              <a:t>Technology Used</a:t>
            </a:r>
          </a:p>
        </p:txBody>
      </p:sp>
      <p:sp>
        <p:nvSpPr>
          <p:cNvPr id="3" name="TextBox 2"/>
          <p:cNvSpPr txBox="1">
            <a:spLocks noChangeArrowheads="1"/>
          </p:cNvSpPr>
          <p:nvPr/>
        </p:nvSpPr>
        <p:spPr bwMode="auto">
          <a:xfrm>
            <a:off x="1524000" y="3505200"/>
            <a:ext cx="3200400" cy="523875"/>
          </a:xfrm>
          <a:prstGeom prst="rect">
            <a:avLst/>
          </a:prstGeom>
          <a:noFill/>
          <a:ln w="9525">
            <a:noFill/>
            <a:miter lim="800000"/>
            <a:headEnd/>
            <a:tailEnd/>
          </a:ln>
        </p:spPr>
        <p:txBody>
          <a:bodyPr>
            <a:spAutoFit/>
          </a:bodyPr>
          <a:lstStyle/>
          <a:p>
            <a:r>
              <a:rPr lang="en-US" sz="2800">
                <a:latin typeface="Calibri" pitchFamily="34" charset="0"/>
              </a:rPr>
              <a:t>Laptops</a:t>
            </a:r>
          </a:p>
        </p:txBody>
      </p:sp>
      <p:sp>
        <p:nvSpPr>
          <p:cNvPr id="4" name="TextBox 3"/>
          <p:cNvSpPr txBox="1">
            <a:spLocks noChangeArrowheads="1"/>
          </p:cNvSpPr>
          <p:nvPr/>
        </p:nvSpPr>
        <p:spPr bwMode="auto">
          <a:xfrm>
            <a:off x="4495800" y="2362200"/>
            <a:ext cx="3200400" cy="523875"/>
          </a:xfrm>
          <a:prstGeom prst="rect">
            <a:avLst/>
          </a:prstGeom>
          <a:noFill/>
          <a:ln w="9525">
            <a:noFill/>
            <a:miter lim="800000"/>
            <a:headEnd/>
            <a:tailEnd/>
          </a:ln>
        </p:spPr>
        <p:txBody>
          <a:bodyPr>
            <a:spAutoFit/>
          </a:bodyPr>
          <a:lstStyle/>
          <a:p>
            <a:r>
              <a:rPr lang="en-US" sz="2800">
                <a:latin typeface="Calibri" pitchFamily="34" charset="0"/>
              </a:rPr>
              <a:t>Digital Cameras</a:t>
            </a:r>
          </a:p>
        </p:txBody>
      </p:sp>
      <p:sp>
        <p:nvSpPr>
          <p:cNvPr id="5" name="TextBox 4"/>
          <p:cNvSpPr txBox="1">
            <a:spLocks noChangeArrowheads="1"/>
          </p:cNvSpPr>
          <p:nvPr/>
        </p:nvSpPr>
        <p:spPr bwMode="auto">
          <a:xfrm>
            <a:off x="3962400" y="4495800"/>
            <a:ext cx="3200400" cy="523875"/>
          </a:xfrm>
          <a:prstGeom prst="rect">
            <a:avLst/>
          </a:prstGeom>
          <a:noFill/>
          <a:ln w="9525">
            <a:noFill/>
            <a:miter lim="800000"/>
            <a:headEnd/>
            <a:tailEnd/>
          </a:ln>
        </p:spPr>
        <p:txBody>
          <a:bodyPr>
            <a:spAutoFit/>
          </a:bodyPr>
          <a:lstStyle/>
          <a:p>
            <a:r>
              <a:rPr lang="en-US" sz="2800">
                <a:latin typeface="Calibri" pitchFamily="34" charset="0"/>
              </a:rPr>
              <a:t>Wiki</a:t>
            </a:r>
          </a:p>
        </p:txBody>
      </p:sp>
      <p:sp>
        <p:nvSpPr>
          <p:cNvPr id="6" name="TextBox 5"/>
          <p:cNvSpPr txBox="1">
            <a:spLocks noChangeArrowheads="1"/>
          </p:cNvSpPr>
          <p:nvPr/>
        </p:nvSpPr>
        <p:spPr bwMode="auto">
          <a:xfrm>
            <a:off x="4953000" y="5638800"/>
            <a:ext cx="3200400" cy="523875"/>
          </a:xfrm>
          <a:prstGeom prst="rect">
            <a:avLst/>
          </a:prstGeom>
          <a:noFill/>
          <a:ln w="9525">
            <a:noFill/>
            <a:miter lim="800000"/>
            <a:headEnd/>
            <a:tailEnd/>
          </a:ln>
        </p:spPr>
        <p:txBody>
          <a:bodyPr>
            <a:spAutoFit/>
          </a:bodyPr>
          <a:lstStyle/>
          <a:p>
            <a:r>
              <a:rPr lang="en-US" sz="2800">
                <a:latin typeface="Calibri" pitchFamily="34" charset="0"/>
              </a:rPr>
              <a:t>Internet Searches</a:t>
            </a:r>
          </a:p>
        </p:txBody>
      </p:sp>
      <p:sp>
        <p:nvSpPr>
          <p:cNvPr id="7" name="TextBox 6"/>
          <p:cNvSpPr txBox="1">
            <a:spLocks noChangeArrowheads="1"/>
          </p:cNvSpPr>
          <p:nvPr/>
        </p:nvSpPr>
        <p:spPr bwMode="auto">
          <a:xfrm>
            <a:off x="4724400" y="3276600"/>
            <a:ext cx="3200400" cy="523875"/>
          </a:xfrm>
          <a:prstGeom prst="rect">
            <a:avLst/>
          </a:prstGeom>
          <a:noFill/>
          <a:ln w="9525">
            <a:noFill/>
            <a:miter lim="800000"/>
            <a:headEnd/>
            <a:tailEnd/>
          </a:ln>
        </p:spPr>
        <p:txBody>
          <a:bodyPr>
            <a:spAutoFit/>
          </a:bodyPr>
          <a:lstStyle/>
          <a:p>
            <a:r>
              <a:rPr lang="en-US" sz="2800">
                <a:latin typeface="Calibri" pitchFamily="34" charset="0"/>
              </a:rPr>
              <a:t>PowerPoint</a:t>
            </a:r>
          </a:p>
        </p:txBody>
      </p:sp>
      <p:sp>
        <p:nvSpPr>
          <p:cNvPr id="8" name="TextBox 7"/>
          <p:cNvSpPr txBox="1">
            <a:spLocks noChangeArrowheads="1"/>
          </p:cNvSpPr>
          <p:nvPr/>
        </p:nvSpPr>
        <p:spPr bwMode="auto">
          <a:xfrm>
            <a:off x="381000" y="5029200"/>
            <a:ext cx="3200400" cy="523875"/>
          </a:xfrm>
          <a:prstGeom prst="rect">
            <a:avLst/>
          </a:prstGeom>
          <a:noFill/>
          <a:ln w="9525">
            <a:noFill/>
            <a:miter lim="800000"/>
            <a:headEnd/>
            <a:tailEnd/>
          </a:ln>
        </p:spPr>
        <p:txBody>
          <a:bodyPr>
            <a:spAutoFit/>
          </a:bodyPr>
          <a:lstStyle/>
          <a:p>
            <a:r>
              <a:rPr lang="en-US" sz="2800">
                <a:latin typeface="Calibri" pitchFamily="34" charset="0"/>
              </a:rPr>
              <a:t>Word</a:t>
            </a:r>
          </a:p>
        </p:txBody>
      </p:sp>
      <p:sp>
        <p:nvSpPr>
          <p:cNvPr id="9" name="TextBox 8"/>
          <p:cNvSpPr txBox="1">
            <a:spLocks noChangeArrowheads="1"/>
          </p:cNvSpPr>
          <p:nvPr/>
        </p:nvSpPr>
        <p:spPr bwMode="auto">
          <a:xfrm>
            <a:off x="914400" y="2362200"/>
            <a:ext cx="3200400" cy="523875"/>
          </a:xfrm>
          <a:prstGeom prst="rect">
            <a:avLst/>
          </a:prstGeom>
          <a:noFill/>
          <a:ln w="9525">
            <a:noFill/>
            <a:miter lim="800000"/>
            <a:headEnd/>
            <a:tailEnd/>
          </a:ln>
        </p:spPr>
        <p:txBody>
          <a:bodyPr>
            <a:spAutoFit/>
          </a:bodyPr>
          <a:lstStyle/>
          <a:p>
            <a:r>
              <a:rPr lang="en-US" sz="2800">
                <a:latin typeface="Calibri" pitchFamily="34" charset="0"/>
              </a:rPr>
              <a:t>Computer Lab</a:t>
            </a:r>
          </a:p>
        </p:txBody>
      </p:sp>
      <p:sp>
        <p:nvSpPr>
          <p:cNvPr id="11274" name="TextBox 14"/>
          <p:cNvSpPr txBox="1">
            <a:spLocks noChangeArrowheads="1"/>
          </p:cNvSpPr>
          <p:nvPr/>
        </p:nvSpPr>
        <p:spPr bwMode="auto">
          <a:xfrm>
            <a:off x="4953000" y="4267200"/>
            <a:ext cx="184150" cy="369888"/>
          </a:xfrm>
          <a:prstGeom prst="rect">
            <a:avLst/>
          </a:prstGeom>
          <a:noFill/>
          <a:ln w="9525">
            <a:noFill/>
            <a:miter lim="800000"/>
            <a:headEnd/>
            <a:tailEnd/>
          </a:ln>
        </p:spPr>
        <p:txBody>
          <a:bodyPr wrap="none">
            <a:spAutoFit/>
          </a:bodyPr>
          <a:lstStyle/>
          <a:p>
            <a:endParaRPr lang="en-US">
              <a:latin typeface="Calibri" pitchFamily="34" charset="0"/>
            </a:endParaRPr>
          </a:p>
        </p:txBody>
      </p:sp>
      <p:sp>
        <p:nvSpPr>
          <p:cNvPr id="16" name="TextBox 15"/>
          <p:cNvSpPr txBox="1">
            <a:spLocks noChangeArrowheads="1"/>
          </p:cNvSpPr>
          <p:nvPr/>
        </p:nvSpPr>
        <p:spPr bwMode="auto">
          <a:xfrm>
            <a:off x="457200" y="533400"/>
            <a:ext cx="3581400" cy="523875"/>
          </a:xfrm>
          <a:prstGeom prst="rect">
            <a:avLst/>
          </a:prstGeom>
          <a:noFill/>
          <a:ln w="9525">
            <a:noFill/>
            <a:miter lim="800000"/>
            <a:headEnd/>
            <a:tailEnd/>
          </a:ln>
        </p:spPr>
        <p:txBody>
          <a:bodyPr>
            <a:spAutoFit/>
          </a:bodyPr>
          <a:lstStyle/>
          <a:p>
            <a:r>
              <a:rPr lang="en-US" sz="2800">
                <a:latin typeface="Calibri" pitchFamily="34" charset="0"/>
              </a:rPr>
              <a:t>Can You Believe….</a:t>
            </a:r>
          </a:p>
        </p:txBody>
      </p:sp>
      <p:sp>
        <p:nvSpPr>
          <p:cNvPr id="17" name="TextBox 16"/>
          <p:cNvSpPr txBox="1">
            <a:spLocks noChangeArrowheads="1"/>
          </p:cNvSpPr>
          <p:nvPr/>
        </p:nvSpPr>
        <p:spPr bwMode="auto">
          <a:xfrm>
            <a:off x="3276600" y="2743200"/>
            <a:ext cx="3200400" cy="523875"/>
          </a:xfrm>
          <a:prstGeom prst="rect">
            <a:avLst/>
          </a:prstGeom>
          <a:noFill/>
          <a:ln w="9525">
            <a:noFill/>
            <a:miter lim="800000"/>
            <a:headEnd/>
            <a:tailEnd/>
          </a:ln>
        </p:spPr>
        <p:txBody>
          <a:bodyPr>
            <a:spAutoFit/>
          </a:bodyPr>
          <a:lstStyle/>
          <a:p>
            <a:r>
              <a:rPr lang="en-US" sz="2800">
                <a:latin typeface="Calibri" pitchFamily="34" charset="0"/>
              </a:rPr>
              <a:t>Publisher</a:t>
            </a:r>
          </a:p>
        </p:txBody>
      </p:sp>
      <p:sp>
        <p:nvSpPr>
          <p:cNvPr id="18" name="TextBox 17"/>
          <p:cNvSpPr txBox="1">
            <a:spLocks noChangeArrowheads="1"/>
          </p:cNvSpPr>
          <p:nvPr/>
        </p:nvSpPr>
        <p:spPr bwMode="auto">
          <a:xfrm>
            <a:off x="6477000" y="3733800"/>
            <a:ext cx="3200400" cy="523875"/>
          </a:xfrm>
          <a:prstGeom prst="rect">
            <a:avLst/>
          </a:prstGeom>
          <a:noFill/>
          <a:ln w="9525">
            <a:noFill/>
            <a:miter lim="800000"/>
            <a:headEnd/>
            <a:tailEnd/>
          </a:ln>
        </p:spPr>
        <p:txBody>
          <a:bodyPr>
            <a:spAutoFit/>
          </a:bodyPr>
          <a:lstStyle/>
          <a:p>
            <a:r>
              <a:rPr lang="en-US" sz="2800">
                <a:latin typeface="Calibri" pitchFamily="34" charset="0"/>
              </a:rPr>
              <a:t>RCampus</a:t>
            </a:r>
          </a:p>
        </p:txBody>
      </p:sp>
      <p:sp>
        <p:nvSpPr>
          <p:cNvPr id="19" name="TextBox 18"/>
          <p:cNvSpPr txBox="1">
            <a:spLocks noChangeArrowheads="1"/>
          </p:cNvSpPr>
          <p:nvPr/>
        </p:nvSpPr>
        <p:spPr bwMode="auto">
          <a:xfrm>
            <a:off x="5562600" y="4648200"/>
            <a:ext cx="3200400" cy="523875"/>
          </a:xfrm>
          <a:prstGeom prst="rect">
            <a:avLst/>
          </a:prstGeom>
          <a:noFill/>
          <a:ln w="9525">
            <a:noFill/>
            <a:miter lim="800000"/>
            <a:headEnd/>
            <a:tailEnd/>
          </a:ln>
        </p:spPr>
        <p:txBody>
          <a:bodyPr>
            <a:spAutoFit/>
          </a:bodyPr>
          <a:lstStyle/>
          <a:p>
            <a:r>
              <a:rPr lang="en-US" sz="2800">
                <a:latin typeface="Calibri" pitchFamily="34" charset="0"/>
              </a:rPr>
              <a:t>Photoshop</a:t>
            </a:r>
          </a:p>
        </p:txBody>
      </p:sp>
      <p:sp>
        <p:nvSpPr>
          <p:cNvPr id="20" name="TextBox 19"/>
          <p:cNvSpPr txBox="1">
            <a:spLocks noChangeArrowheads="1"/>
          </p:cNvSpPr>
          <p:nvPr/>
        </p:nvSpPr>
        <p:spPr bwMode="auto">
          <a:xfrm>
            <a:off x="1447800" y="5334000"/>
            <a:ext cx="3200400" cy="523875"/>
          </a:xfrm>
          <a:prstGeom prst="rect">
            <a:avLst/>
          </a:prstGeom>
          <a:noFill/>
          <a:ln w="9525">
            <a:noFill/>
            <a:miter lim="800000"/>
            <a:headEnd/>
            <a:tailEnd/>
          </a:ln>
        </p:spPr>
        <p:txBody>
          <a:bodyPr>
            <a:spAutoFit/>
          </a:bodyPr>
          <a:lstStyle/>
          <a:p>
            <a:r>
              <a:rPr lang="en-US" sz="2800">
                <a:latin typeface="Calibri" pitchFamily="34" charset="0"/>
              </a:rPr>
              <a:t>Movie Maker</a:t>
            </a:r>
          </a:p>
        </p:txBody>
      </p:sp>
      <p:sp>
        <p:nvSpPr>
          <p:cNvPr id="21" name="TextBox 20"/>
          <p:cNvSpPr txBox="1">
            <a:spLocks noChangeArrowheads="1"/>
          </p:cNvSpPr>
          <p:nvPr/>
        </p:nvSpPr>
        <p:spPr bwMode="auto">
          <a:xfrm>
            <a:off x="6477000" y="2590800"/>
            <a:ext cx="3200400" cy="523875"/>
          </a:xfrm>
          <a:prstGeom prst="rect">
            <a:avLst/>
          </a:prstGeom>
          <a:noFill/>
          <a:ln w="9525">
            <a:noFill/>
            <a:miter lim="800000"/>
            <a:headEnd/>
            <a:tailEnd/>
          </a:ln>
        </p:spPr>
        <p:txBody>
          <a:bodyPr>
            <a:spAutoFit/>
          </a:bodyPr>
          <a:lstStyle/>
          <a:p>
            <a:r>
              <a:rPr lang="en-US" sz="2800">
                <a:latin typeface="Calibri" pitchFamily="34" charset="0"/>
              </a:rPr>
              <a:t>Excel</a:t>
            </a:r>
          </a:p>
        </p:txBody>
      </p:sp>
    </p:spTree>
  </p:cSld>
  <p:clrMapOvr>
    <a:masterClrMapping/>
  </p:clrMapOvr>
  <p:transition spd="slow" advClick="0"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100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100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150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150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1500"/>
                                  </p:stCondLst>
                                  <p:childTnLst>
                                    <p:set>
                                      <p:cBhvr>
                                        <p:cTn id="34" dur="1" fill="hold">
                                          <p:stCondLst>
                                            <p:cond delay="0"/>
                                          </p:stCondLst>
                                        </p:cTn>
                                        <p:tgtEl>
                                          <p:spTgt spid="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1500"/>
                                  </p:stCondLst>
                                  <p:childTnLst>
                                    <p:set>
                                      <p:cBhvr>
                                        <p:cTn id="42" dur="1" fill="hold">
                                          <p:stCondLst>
                                            <p:cond delay="0"/>
                                          </p:stCondLst>
                                        </p:cTn>
                                        <p:tgtEl>
                                          <p:spTgt spid="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1500"/>
                                  </p:stCondLst>
                                  <p:childTnLst>
                                    <p:set>
                                      <p:cBhvr>
                                        <p:cTn id="50" dur="1" fill="hold">
                                          <p:stCondLst>
                                            <p:cond delay="0"/>
                                          </p:stCondLst>
                                        </p:cTn>
                                        <p:tgtEl>
                                          <p:spTgt spid="7"/>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1500"/>
                                  </p:stCondLst>
                                  <p:childTnLst>
                                    <p:set>
                                      <p:cBhvr>
                                        <p:cTn id="58" dur="1" fill="hold">
                                          <p:stCondLst>
                                            <p:cond delay="0"/>
                                          </p:stCondLst>
                                        </p:cTn>
                                        <p:tgtEl>
                                          <p:spTgt spid="8"/>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1500"/>
                                  </p:stCondLst>
                                  <p:childTnLst>
                                    <p:set>
                                      <p:cBhvr>
                                        <p:cTn id="66" dur="1" fill="hold">
                                          <p:stCondLst>
                                            <p:cond delay="0"/>
                                          </p:stCondLst>
                                        </p:cTn>
                                        <p:tgtEl>
                                          <p:spTgt spid="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1" nodeType="clickEffect">
                                  <p:stCondLst>
                                    <p:cond delay="1500"/>
                                  </p:stCondLst>
                                  <p:childTnLst>
                                    <p:set>
                                      <p:cBhvr>
                                        <p:cTn id="74" dur="1" fill="hold">
                                          <p:stCondLst>
                                            <p:cond delay="0"/>
                                          </p:stCondLst>
                                        </p:cTn>
                                        <p:tgtEl>
                                          <p:spTgt spid="1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1" nodeType="clickEffect">
                                  <p:stCondLst>
                                    <p:cond delay="1500"/>
                                  </p:stCondLst>
                                  <p:childTnLst>
                                    <p:set>
                                      <p:cBhvr>
                                        <p:cTn id="82" dur="1" fill="hold">
                                          <p:stCondLst>
                                            <p:cond delay="0"/>
                                          </p:stCondLst>
                                        </p:cTn>
                                        <p:tgtEl>
                                          <p:spTgt spid="18"/>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1500"/>
                                  </p:stCondLst>
                                  <p:childTnLst>
                                    <p:set>
                                      <p:cBhvr>
                                        <p:cTn id="90" dur="1" fill="hold">
                                          <p:stCondLst>
                                            <p:cond delay="0"/>
                                          </p:stCondLst>
                                        </p:cTn>
                                        <p:tgtEl>
                                          <p:spTgt spid="19"/>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1500"/>
                                  </p:stCondLst>
                                  <p:childTnLst>
                                    <p:set>
                                      <p:cBhvr>
                                        <p:cTn id="98" dur="1" fill="hold">
                                          <p:stCondLst>
                                            <p:cond delay="0"/>
                                          </p:stCondLst>
                                        </p:cTn>
                                        <p:tgtEl>
                                          <p:spTgt spid="20"/>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1500"/>
                                  </p:stCondLst>
                                  <p:childTnLst>
                                    <p:set>
                                      <p:cBhvr>
                                        <p:cTn id="106" dur="1" fill="hold">
                                          <p:stCondLst>
                                            <p:cond delay="0"/>
                                          </p:stCondLst>
                                        </p:cTn>
                                        <p:tgtEl>
                                          <p:spTgt spid="21"/>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grpId="1" nodeType="clickEffect">
                                  <p:stCondLst>
                                    <p:cond delay="0"/>
                                  </p:stCondLst>
                                  <p:childTnLst>
                                    <p:set>
                                      <p:cBhvr>
                                        <p:cTn id="110" dur="1" fill="hold">
                                          <p:stCondLst>
                                            <p:cond delay="0"/>
                                          </p:stCondLst>
                                        </p:cTn>
                                        <p:tgtEl>
                                          <p:spTgt spid="16"/>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500"/>
                                  </p:stCondLst>
                                  <p:childTnLst>
                                    <p:set>
                                      <p:cBhvr>
                                        <p:cTn id="114"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5" grpId="0"/>
      <p:bldP spid="5" grpId="1"/>
      <p:bldP spid="6" grpId="0"/>
      <p:bldP spid="6" grpId="1"/>
      <p:bldP spid="7" grpId="0"/>
      <p:bldP spid="7" grpId="1"/>
      <p:bldP spid="8" grpId="0"/>
      <p:bldP spid="8" grpId="1"/>
      <p:bldP spid="9" grpId="0"/>
      <p:bldP spid="9" grpId="1"/>
      <p:bldP spid="16" grpId="0"/>
      <p:bldP spid="16" grpId="1"/>
      <p:bldP spid="17" grpId="0"/>
      <p:bldP spid="17" grpId="1"/>
      <p:bldP spid="18" grpId="0"/>
      <p:bldP spid="18" grpId="1"/>
      <p:bldP spid="19" grpId="0"/>
      <p:bldP spid="19" grpId="1"/>
      <p:bldP spid="20" grpId="0"/>
      <p:bldP spid="20" grpId="1"/>
      <p:bldP spid="21" grpId="0"/>
      <p:bldP spid="2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838200" y="838200"/>
            <a:ext cx="5105400" cy="1323975"/>
          </a:xfrm>
          <a:prstGeom prst="rect">
            <a:avLst/>
          </a:prstGeom>
          <a:noFill/>
          <a:ln w="9525">
            <a:noFill/>
            <a:miter lim="800000"/>
            <a:headEnd/>
            <a:tailEnd/>
          </a:ln>
        </p:spPr>
        <p:txBody>
          <a:bodyPr>
            <a:spAutoFit/>
          </a:bodyPr>
          <a:lstStyle/>
          <a:p>
            <a:r>
              <a:rPr lang="en-US" sz="8000">
                <a:solidFill>
                  <a:srgbClr val="FF0000"/>
                </a:solidFill>
                <a:latin typeface="Calibri" pitchFamily="34" charset="0"/>
              </a:rPr>
              <a:t>Students</a:t>
            </a:r>
          </a:p>
        </p:txBody>
      </p:sp>
      <p:sp>
        <p:nvSpPr>
          <p:cNvPr id="10" name="TextBox 9"/>
          <p:cNvSpPr txBox="1">
            <a:spLocks noChangeArrowheads="1"/>
          </p:cNvSpPr>
          <p:nvPr/>
        </p:nvSpPr>
        <p:spPr bwMode="auto">
          <a:xfrm>
            <a:off x="2590800" y="3886200"/>
            <a:ext cx="7086600" cy="830263"/>
          </a:xfrm>
          <a:prstGeom prst="rect">
            <a:avLst/>
          </a:prstGeom>
          <a:noFill/>
          <a:ln w="9525">
            <a:noFill/>
            <a:miter lim="800000"/>
            <a:headEnd/>
            <a:tailEnd/>
          </a:ln>
        </p:spPr>
        <p:txBody>
          <a:bodyPr>
            <a:spAutoFit/>
          </a:bodyPr>
          <a:lstStyle/>
          <a:p>
            <a:r>
              <a:rPr lang="en-US" sz="2400">
                <a:latin typeface="Calibri" pitchFamily="34" charset="0"/>
              </a:rPr>
              <a:t>Constructing Surveys and Surveying Community Members,</a:t>
            </a:r>
          </a:p>
        </p:txBody>
      </p:sp>
      <p:sp>
        <p:nvSpPr>
          <p:cNvPr id="18" name="TextBox 17"/>
          <p:cNvSpPr txBox="1">
            <a:spLocks noChangeArrowheads="1"/>
          </p:cNvSpPr>
          <p:nvPr/>
        </p:nvSpPr>
        <p:spPr bwMode="auto">
          <a:xfrm>
            <a:off x="381000" y="2057400"/>
            <a:ext cx="4648200" cy="461963"/>
          </a:xfrm>
          <a:prstGeom prst="rect">
            <a:avLst/>
          </a:prstGeom>
          <a:noFill/>
          <a:ln w="9525">
            <a:noFill/>
            <a:miter lim="800000"/>
            <a:headEnd/>
            <a:tailEnd/>
          </a:ln>
        </p:spPr>
        <p:txBody>
          <a:bodyPr>
            <a:spAutoFit/>
          </a:bodyPr>
          <a:lstStyle/>
          <a:p>
            <a:r>
              <a:rPr lang="en-US" sz="2400">
                <a:latin typeface="Calibri" pitchFamily="34" charset="0"/>
              </a:rPr>
              <a:t>Prepared Business Plans by…</a:t>
            </a:r>
          </a:p>
        </p:txBody>
      </p:sp>
      <p:sp>
        <p:nvSpPr>
          <p:cNvPr id="19" name="TextBox 18"/>
          <p:cNvSpPr txBox="1">
            <a:spLocks noChangeArrowheads="1"/>
          </p:cNvSpPr>
          <p:nvPr/>
        </p:nvSpPr>
        <p:spPr bwMode="auto">
          <a:xfrm>
            <a:off x="1447800" y="2667000"/>
            <a:ext cx="4648200" cy="461963"/>
          </a:xfrm>
          <a:prstGeom prst="rect">
            <a:avLst/>
          </a:prstGeom>
          <a:noFill/>
          <a:ln w="9525">
            <a:noFill/>
            <a:miter lim="800000"/>
            <a:headEnd/>
            <a:tailEnd/>
          </a:ln>
        </p:spPr>
        <p:txBody>
          <a:bodyPr>
            <a:spAutoFit/>
          </a:bodyPr>
          <a:lstStyle/>
          <a:p>
            <a:r>
              <a:rPr lang="en-US" sz="2400">
                <a:latin typeface="Calibri" pitchFamily="34" charset="0"/>
              </a:rPr>
              <a:t>Analyzing Market Demands,</a:t>
            </a:r>
          </a:p>
        </p:txBody>
      </p:sp>
      <p:sp>
        <p:nvSpPr>
          <p:cNvPr id="20" name="TextBox 19"/>
          <p:cNvSpPr txBox="1">
            <a:spLocks noChangeArrowheads="1"/>
          </p:cNvSpPr>
          <p:nvPr/>
        </p:nvSpPr>
        <p:spPr bwMode="auto">
          <a:xfrm>
            <a:off x="4038600" y="2895600"/>
            <a:ext cx="4648200" cy="461963"/>
          </a:xfrm>
          <a:prstGeom prst="rect">
            <a:avLst/>
          </a:prstGeom>
          <a:noFill/>
          <a:ln w="9525">
            <a:noFill/>
            <a:miter lim="800000"/>
            <a:headEnd/>
            <a:tailEnd/>
          </a:ln>
        </p:spPr>
        <p:txBody>
          <a:bodyPr>
            <a:spAutoFit/>
          </a:bodyPr>
          <a:lstStyle/>
          <a:p>
            <a:r>
              <a:rPr lang="en-US" sz="2400">
                <a:latin typeface="Calibri" pitchFamily="34" charset="0"/>
              </a:rPr>
              <a:t>Analyzing Local Competitors,</a:t>
            </a:r>
          </a:p>
        </p:txBody>
      </p:sp>
      <p:sp>
        <p:nvSpPr>
          <p:cNvPr id="21" name="TextBox 20"/>
          <p:cNvSpPr txBox="1">
            <a:spLocks noChangeArrowheads="1"/>
          </p:cNvSpPr>
          <p:nvPr/>
        </p:nvSpPr>
        <p:spPr bwMode="auto">
          <a:xfrm>
            <a:off x="990600" y="5029200"/>
            <a:ext cx="7086600" cy="830263"/>
          </a:xfrm>
          <a:prstGeom prst="rect">
            <a:avLst/>
          </a:prstGeom>
          <a:noFill/>
          <a:ln w="9525">
            <a:noFill/>
            <a:miter lim="800000"/>
            <a:headEnd/>
            <a:tailEnd/>
          </a:ln>
        </p:spPr>
        <p:txBody>
          <a:bodyPr>
            <a:spAutoFit/>
          </a:bodyPr>
          <a:lstStyle/>
          <a:p>
            <a:r>
              <a:rPr lang="en-US" sz="2400">
                <a:latin typeface="Calibri" pitchFamily="34" charset="0"/>
              </a:rPr>
              <a:t>Establishing Restaurant Structure and Company Descriptions,</a:t>
            </a:r>
          </a:p>
        </p:txBody>
      </p:sp>
      <p:sp>
        <p:nvSpPr>
          <p:cNvPr id="22" name="TextBox 21"/>
          <p:cNvSpPr txBox="1">
            <a:spLocks noChangeArrowheads="1"/>
          </p:cNvSpPr>
          <p:nvPr/>
        </p:nvSpPr>
        <p:spPr bwMode="auto">
          <a:xfrm>
            <a:off x="1600200" y="3276600"/>
            <a:ext cx="6629400" cy="830263"/>
          </a:xfrm>
          <a:prstGeom prst="rect">
            <a:avLst/>
          </a:prstGeom>
          <a:noFill/>
          <a:ln w="9525">
            <a:noFill/>
            <a:miter lim="800000"/>
            <a:headEnd/>
            <a:tailEnd/>
          </a:ln>
        </p:spPr>
        <p:txBody>
          <a:bodyPr>
            <a:spAutoFit/>
          </a:bodyPr>
          <a:lstStyle/>
          <a:p>
            <a:r>
              <a:rPr lang="en-US" sz="2400">
                <a:latin typeface="Calibri" pitchFamily="34" charset="0"/>
              </a:rPr>
              <a:t>Analyzing Possible Advertising and Real Estate Options,</a:t>
            </a:r>
          </a:p>
        </p:txBody>
      </p:sp>
      <p:sp>
        <p:nvSpPr>
          <p:cNvPr id="23" name="TextBox 22"/>
          <p:cNvSpPr txBox="1">
            <a:spLocks noChangeArrowheads="1"/>
          </p:cNvSpPr>
          <p:nvPr/>
        </p:nvSpPr>
        <p:spPr bwMode="auto">
          <a:xfrm>
            <a:off x="1981200" y="4648200"/>
            <a:ext cx="4648200" cy="830263"/>
          </a:xfrm>
          <a:prstGeom prst="rect">
            <a:avLst/>
          </a:prstGeom>
          <a:noFill/>
          <a:ln w="9525">
            <a:noFill/>
            <a:miter lim="800000"/>
            <a:headEnd/>
            <a:tailEnd/>
          </a:ln>
        </p:spPr>
        <p:txBody>
          <a:bodyPr>
            <a:spAutoFit/>
          </a:bodyPr>
          <a:lstStyle/>
          <a:p>
            <a:r>
              <a:rPr lang="en-US" sz="2400">
                <a:latin typeface="Calibri" pitchFamily="34" charset="0"/>
              </a:rPr>
              <a:t>Examining Costs and Establishing Loan Amounts, </a:t>
            </a:r>
          </a:p>
        </p:txBody>
      </p:sp>
      <p:sp>
        <p:nvSpPr>
          <p:cNvPr id="11" name="TextBox 10"/>
          <p:cNvSpPr txBox="1">
            <a:spLocks noChangeArrowheads="1"/>
          </p:cNvSpPr>
          <p:nvPr/>
        </p:nvSpPr>
        <p:spPr bwMode="auto">
          <a:xfrm>
            <a:off x="457200" y="533400"/>
            <a:ext cx="3581400" cy="523875"/>
          </a:xfrm>
          <a:prstGeom prst="rect">
            <a:avLst/>
          </a:prstGeom>
          <a:noFill/>
          <a:ln w="9525">
            <a:noFill/>
            <a:miter lim="800000"/>
            <a:headEnd/>
            <a:tailEnd/>
          </a:ln>
        </p:spPr>
        <p:txBody>
          <a:bodyPr>
            <a:spAutoFit/>
          </a:bodyPr>
          <a:lstStyle/>
          <a:p>
            <a:r>
              <a:rPr lang="en-US" sz="2800">
                <a:latin typeface="Calibri" pitchFamily="34" charset="0"/>
              </a:rPr>
              <a:t>Can You Believe….</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2000"/>
                                        <p:tgtEl>
                                          <p:spTgt spid="10"/>
                                        </p:tgtEl>
                                      </p:cBhvr>
                                    </p:animEffect>
                                    <p:set>
                                      <p:cBhvr>
                                        <p:cTn id="27" dur="1" fill="hold">
                                          <p:stCondLst>
                                            <p:cond delay="1999"/>
                                          </p:stCondLst>
                                        </p:cTn>
                                        <p:tgtEl>
                                          <p:spTgt spid="1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20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2000"/>
                                        <p:tgtEl>
                                          <p:spTgt spid="19"/>
                                        </p:tgtEl>
                                      </p:cBhvr>
                                    </p:animEffect>
                                    <p:set>
                                      <p:cBhvr>
                                        <p:cTn id="37" dur="1" fill="hold">
                                          <p:stCondLst>
                                            <p:cond delay="1999"/>
                                          </p:stCondLst>
                                        </p:cTn>
                                        <p:tgtEl>
                                          <p:spTgt spid="1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2000"/>
                                        <p:tgtEl>
                                          <p:spTgt spid="20"/>
                                        </p:tgtEl>
                                      </p:cBhvr>
                                    </p:animEffect>
                                    <p:set>
                                      <p:cBhvr>
                                        <p:cTn id="47" dur="1" fill="hold">
                                          <p:stCondLst>
                                            <p:cond delay="1999"/>
                                          </p:stCondLst>
                                        </p:cTn>
                                        <p:tgtEl>
                                          <p:spTgt spid="20"/>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20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2000"/>
                                        <p:tgtEl>
                                          <p:spTgt spid="21"/>
                                        </p:tgtEl>
                                      </p:cBhvr>
                                    </p:animEffect>
                                    <p:set>
                                      <p:cBhvr>
                                        <p:cTn id="57" dur="1" fill="hold">
                                          <p:stCondLst>
                                            <p:cond delay="1999"/>
                                          </p:stCondLst>
                                        </p:cTn>
                                        <p:tgtEl>
                                          <p:spTgt spid="21"/>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20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grpId="1" nodeType="clickEffect">
                                  <p:stCondLst>
                                    <p:cond delay="0"/>
                                  </p:stCondLst>
                                  <p:childTnLst>
                                    <p:animEffect transition="out" filter="fade">
                                      <p:cBhvr>
                                        <p:cTn id="66" dur="2000"/>
                                        <p:tgtEl>
                                          <p:spTgt spid="22"/>
                                        </p:tgtEl>
                                      </p:cBhvr>
                                    </p:animEffect>
                                    <p:set>
                                      <p:cBhvr>
                                        <p:cTn id="67" dur="1" fill="hold">
                                          <p:stCondLst>
                                            <p:cond delay="1999"/>
                                          </p:stCondLst>
                                        </p:cTn>
                                        <p:tgtEl>
                                          <p:spTgt spid="2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2000"/>
                                        <p:tgtEl>
                                          <p:spTgt spid="23"/>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1" nodeType="clickEffect">
                                  <p:stCondLst>
                                    <p:cond delay="0"/>
                                  </p:stCondLst>
                                  <p:childTnLst>
                                    <p:animEffect transition="out" filter="fade">
                                      <p:cBhvr>
                                        <p:cTn id="76" dur="2000"/>
                                        <p:tgtEl>
                                          <p:spTgt spid="23"/>
                                        </p:tgtEl>
                                      </p:cBhvr>
                                    </p:animEffect>
                                    <p:set>
                                      <p:cBhvr>
                                        <p:cTn id="77" dur="1" fill="hold">
                                          <p:stCondLst>
                                            <p:cond delay="1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0" grpId="1"/>
      <p:bldP spid="18" grpId="0"/>
      <p:bldP spid="19" grpId="0"/>
      <p:bldP spid="19" grpId="1"/>
      <p:bldP spid="20" grpId="0"/>
      <p:bldP spid="20" grpId="1"/>
      <p:bldP spid="21" grpId="0"/>
      <p:bldP spid="21" grpId="1"/>
      <p:bldP spid="22" grpId="0"/>
      <p:bldP spid="22" grpId="1"/>
      <p:bldP spid="23" grpId="0"/>
      <p:bldP spid="23" grpId="1"/>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838200" y="838200"/>
            <a:ext cx="5105400" cy="1323975"/>
          </a:xfrm>
          <a:prstGeom prst="rect">
            <a:avLst/>
          </a:prstGeom>
          <a:noFill/>
          <a:ln w="9525">
            <a:noFill/>
            <a:miter lim="800000"/>
            <a:headEnd/>
            <a:tailEnd/>
          </a:ln>
        </p:spPr>
        <p:txBody>
          <a:bodyPr>
            <a:spAutoFit/>
          </a:bodyPr>
          <a:lstStyle/>
          <a:p>
            <a:r>
              <a:rPr lang="en-US" sz="8000">
                <a:solidFill>
                  <a:srgbClr val="FF0000"/>
                </a:solidFill>
                <a:latin typeface="Calibri" pitchFamily="34" charset="0"/>
              </a:rPr>
              <a:t>Students</a:t>
            </a:r>
          </a:p>
        </p:txBody>
      </p:sp>
      <p:sp>
        <p:nvSpPr>
          <p:cNvPr id="18" name="TextBox 17"/>
          <p:cNvSpPr txBox="1">
            <a:spLocks noChangeArrowheads="1"/>
          </p:cNvSpPr>
          <p:nvPr/>
        </p:nvSpPr>
        <p:spPr bwMode="auto">
          <a:xfrm>
            <a:off x="381000" y="2057400"/>
            <a:ext cx="4648200" cy="461963"/>
          </a:xfrm>
          <a:prstGeom prst="rect">
            <a:avLst/>
          </a:prstGeom>
          <a:noFill/>
          <a:ln w="9525">
            <a:noFill/>
            <a:miter lim="800000"/>
            <a:headEnd/>
            <a:tailEnd/>
          </a:ln>
        </p:spPr>
        <p:txBody>
          <a:bodyPr>
            <a:spAutoFit/>
          </a:bodyPr>
          <a:lstStyle/>
          <a:p>
            <a:r>
              <a:rPr lang="en-US" sz="2400">
                <a:latin typeface="Calibri" pitchFamily="34" charset="0"/>
              </a:rPr>
              <a:t>Prepared Business Plans by…</a:t>
            </a:r>
          </a:p>
        </p:txBody>
      </p:sp>
      <p:sp>
        <p:nvSpPr>
          <p:cNvPr id="11" name="TextBox 10"/>
          <p:cNvSpPr txBox="1">
            <a:spLocks noChangeArrowheads="1"/>
          </p:cNvSpPr>
          <p:nvPr/>
        </p:nvSpPr>
        <p:spPr bwMode="auto">
          <a:xfrm>
            <a:off x="2895600" y="2743200"/>
            <a:ext cx="4648200" cy="461963"/>
          </a:xfrm>
          <a:prstGeom prst="rect">
            <a:avLst/>
          </a:prstGeom>
          <a:noFill/>
          <a:ln w="9525">
            <a:noFill/>
            <a:miter lim="800000"/>
            <a:headEnd/>
            <a:tailEnd/>
          </a:ln>
        </p:spPr>
        <p:txBody>
          <a:bodyPr>
            <a:spAutoFit/>
          </a:bodyPr>
          <a:lstStyle/>
          <a:p>
            <a:r>
              <a:rPr lang="en-US" sz="2400">
                <a:latin typeface="Calibri" pitchFamily="34" charset="0"/>
              </a:rPr>
              <a:t>Determining Break Even Analysis,</a:t>
            </a:r>
          </a:p>
        </p:txBody>
      </p:sp>
      <p:sp>
        <p:nvSpPr>
          <p:cNvPr id="12" name="TextBox 11"/>
          <p:cNvSpPr txBox="1">
            <a:spLocks noChangeArrowheads="1"/>
          </p:cNvSpPr>
          <p:nvPr/>
        </p:nvSpPr>
        <p:spPr bwMode="auto">
          <a:xfrm>
            <a:off x="990600" y="4495800"/>
            <a:ext cx="7391400" cy="461963"/>
          </a:xfrm>
          <a:prstGeom prst="rect">
            <a:avLst/>
          </a:prstGeom>
          <a:noFill/>
          <a:ln w="9525">
            <a:noFill/>
            <a:miter lim="800000"/>
            <a:headEnd/>
            <a:tailEnd/>
          </a:ln>
        </p:spPr>
        <p:txBody>
          <a:bodyPr>
            <a:spAutoFit/>
          </a:bodyPr>
          <a:lstStyle/>
          <a:p>
            <a:r>
              <a:rPr lang="en-US" sz="2400">
                <a:latin typeface="Calibri" pitchFamily="34" charset="0"/>
              </a:rPr>
              <a:t>Establishing Goals and Future Outlooks for the Company,</a:t>
            </a:r>
          </a:p>
        </p:txBody>
      </p:sp>
      <p:sp>
        <p:nvSpPr>
          <p:cNvPr id="13" name="TextBox 12"/>
          <p:cNvSpPr txBox="1">
            <a:spLocks noChangeArrowheads="1"/>
          </p:cNvSpPr>
          <p:nvPr/>
        </p:nvSpPr>
        <p:spPr bwMode="auto">
          <a:xfrm>
            <a:off x="4267200" y="3505200"/>
            <a:ext cx="4648200" cy="461963"/>
          </a:xfrm>
          <a:prstGeom prst="rect">
            <a:avLst/>
          </a:prstGeom>
          <a:noFill/>
          <a:ln w="9525">
            <a:noFill/>
            <a:miter lim="800000"/>
            <a:headEnd/>
            <a:tailEnd/>
          </a:ln>
        </p:spPr>
        <p:txBody>
          <a:bodyPr>
            <a:spAutoFit/>
          </a:bodyPr>
          <a:lstStyle/>
          <a:p>
            <a:r>
              <a:rPr lang="en-US" sz="2400">
                <a:latin typeface="Calibri" pitchFamily="34" charset="0"/>
              </a:rPr>
              <a:t>Calculating Employee Costs,</a:t>
            </a:r>
          </a:p>
        </p:txBody>
      </p:sp>
      <p:sp>
        <p:nvSpPr>
          <p:cNvPr id="14" name="TextBox 13"/>
          <p:cNvSpPr txBox="1">
            <a:spLocks noChangeArrowheads="1"/>
          </p:cNvSpPr>
          <p:nvPr/>
        </p:nvSpPr>
        <p:spPr bwMode="auto">
          <a:xfrm>
            <a:off x="2438400" y="3200400"/>
            <a:ext cx="4648200" cy="830263"/>
          </a:xfrm>
          <a:prstGeom prst="rect">
            <a:avLst/>
          </a:prstGeom>
          <a:noFill/>
          <a:ln w="9525">
            <a:noFill/>
            <a:miter lim="800000"/>
            <a:headEnd/>
            <a:tailEnd/>
          </a:ln>
        </p:spPr>
        <p:txBody>
          <a:bodyPr>
            <a:spAutoFit/>
          </a:bodyPr>
          <a:lstStyle/>
          <a:p>
            <a:r>
              <a:rPr lang="en-US" sz="2400">
                <a:latin typeface="Calibri" pitchFamily="34" charset="0"/>
              </a:rPr>
              <a:t>…and Presented them in a Professional Manner</a:t>
            </a:r>
          </a:p>
        </p:txBody>
      </p:sp>
      <p:sp>
        <p:nvSpPr>
          <p:cNvPr id="16" name="TextBox 15"/>
          <p:cNvSpPr txBox="1">
            <a:spLocks noChangeArrowheads="1"/>
          </p:cNvSpPr>
          <p:nvPr/>
        </p:nvSpPr>
        <p:spPr bwMode="auto">
          <a:xfrm>
            <a:off x="381000" y="3352800"/>
            <a:ext cx="6553200" cy="461963"/>
          </a:xfrm>
          <a:prstGeom prst="rect">
            <a:avLst/>
          </a:prstGeom>
          <a:noFill/>
          <a:ln w="9525">
            <a:noFill/>
            <a:miter lim="800000"/>
            <a:headEnd/>
            <a:tailEnd/>
          </a:ln>
        </p:spPr>
        <p:txBody>
          <a:bodyPr>
            <a:spAutoFit/>
          </a:bodyPr>
          <a:lstStyle/>
          <a:p>
            <a:r>
              <a:rPr lang="en-US" sz="2400">
                <a:latin typeface="Calibri" pitchFamily="34" charset="0"/>
              </a:rPr>
              <a:t>Developed an Executive Business Plan</a:t>
            </a:r>
          </a:p>
        </p:txBody>
      </p:sp>
      <p:sp>
        <p:nvSpPr>
          <p:cNvPr id="13321" name="TextBox 16"/>
          <p:cNvSpPr txBox="1">
            <a:spLocks noChangeArrowheads="1"/>
          </p:cNvSpPr>
          <p:nvPr/>
        </p:nvSpPr>
        <p:spPr bwMode="auto">
          <a:xfrm>
            <a:off x="457200" y="533400"/>
            <a:ext cx="3581400" cy="523875"/>
          </a:xfrm>
          <a:prstGeom prst="rect">
            <a:avLst/>
          </a:prstGeom>
          <a:noFill/>
          <a:ln w="9525">
            <a:noFill/>
            <a:miter lim="800000"/>
            <a:headEnd/>
            <a:tailEnd/>
          </a:ln>
        </p:spPr>
        <p:txBody>
          <a:bodyPr>
            <a:spAutoFit/>
          </a:bodyPr>
          <a:lstStyle/>
          <a:p>
            <a:r>
              <a:rPr lang="en-US" sz="2800">
                <a:latin typeface="Calibri" pitchFamily="34" charset="0"/>
              </a:rPr>
              <a:t>Can You Believe….</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11"/>
                                        </p:tgtEl>
                                      </p:cBhvr>
                                    </p:animEffect>
                                    <p:set>
                                      <p:cBhvr>
                                        <p:cTn id="12" dur="1" fill="hold">
                                          <p:stCondLst>
                                            <p:cond delay="19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2000"/>
                                        <p:tgtEl>
                                          <p:spTgt spid="12"/>
                                        </p:tgtEl>
                                      </p:cBhvr>
                                    </p:animEffect>
                                    <p:set>
                                      <p:cBhvr>
                                        <p:cTn id="22" dur="1" fill="hold">
                                          <p:stCondLst>
                                            <p:cond delay="19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2000"/>
                                        <p:tgtEl>
                                          <p:spTgt spid="13"/>
                                        </p:tgtEl>
                                      </p:cBhvr>
                                    </p:animEffect>
                                    <p:set>
                                      <p:cBhvr>
                                        <p:cTn id="32" dur="1" fill="hold">
                                          <p:stCondLst>
                                            <p:cond delay="19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20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2000"/>
                                        <p:tgtEl>
                                          <p:spTgt spid="16"/>
                                        </p:tgtEl>
                                      </p:cBhvr>
                                    </p:animEffect>
                                    <p:set>
                                      <p:cBhvr>
                                        <p:cTn id="47" dur="1" fill="hold">
                                          <p:stCondLst>
                                            <p:cond delay="19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3000"/>
                                        <p:tgtEl>
                                          <p:spTgt spid="14"/>
                                        </p:tgtEl>
                                      </p:cBhvr>
                                    </p:animEffect>
                                    <p:set>
                                      <p:cBhvr>
                                        <p:cTn id="57" dur="1" fill="hold">
                                          <p:stCondLst>
                                            <p:cond delay="2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p:bldP spid="11" grpId="1"/>
      <p:bldP spid="12" grpId="0"/>
      <p:bldP spid="12" grpId="1"/>
      <p:bldP spid="13" grpId="0"/>
      <p:bldP spid="13" grpId="1"/>
      <p:bldP spid="14" grpId="0"/>
      <p:bldP spid="14" grpId="1"/>
      <p:bldP spid="16" grpId="0"/>
      <p:bldP spid="1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838200" y="838200"/>
            <a:ext cx="5105400" cy="1323975"/>
          </a:xfrm>
          <a:prstGeom prst="rect">
            <a:avLst/>
          </a:prstGeom>
          <a:noFill/>
          <a:ln w="9525">
            <a:noFill/>
            <a:miter lim="800000"/>
            <a:headEnd/>
            <a:tailEnd/>
          </a:ln>
        </p:spPr>
        <p:txBody>
          <a:bodyPr>
            <a:spAutoFit/>
          </a:bodyPr>
          <a:lstStyle/>
          <a:p>
            <a:r>
              <a:rPr lang="en-US" sz="8000">
                <a:solidFill>
                  <a:srgbClr val="FF0000"/>
                </a:solidFill>
                <a:latin typeface="Calibri" pitchFamily="34" charset="0"/>
              </a:rPr>
              <a:t>Students</a:t>
            </a:r>
          </a:p>
        </p:txBody>
      </p:sp>
      <p:sp>
        <p:nvSpPr>
          <p:cNvPr id="5" name="TextBox 4"/>
          <p:cNvSpPr txBox="1">
            <a:spLocks noChangeArrowheads="1"/>
          </p:cNvSpPr>
          <p:nvPr/>
        </p:nvSpPr>
        <p:spPr bwMode="auto">
          <a:xfrm>
            <a:off x="2590800" y="3581400"/>
            <a:ext cx="4648200" cy="461963"/>
          </a:xfrm>
          <a:prstGeom prst="rect">
            <a:avLst/>
          </a:prstGeom>
          <a:noFill/>
          <a:ln w="9525">
            <a:noFill/>
            <a:miter lim="800000"/>
            <a:headEnd/>
            <a:tailEnd/>
          </a:ln>
        </p:spPr>
        <p:txBody>
          <a:bodyPr>
            <a:spAutoFit/>
          </a:bodyPr>
          <a:lstStyle/>
          <a:p>
            <a:r>
              <a:rPr lang="en-US" sz="2400">
                <a:latin typeface="Calibri" pitchFamily="34" charset="0"/>
              </a:rPr>
              <a:t>Calculated Cost/Plate</a:t>
            </a:r>
          </a:p>
        </p:txBody>
      </p:sp>
      <p:sp>
        <p:nvSpPr>
          <p:cNvPr id="6" name="TextBox 5"/>
          <p:cNvSpPr txBox="1">
            <a:spLocks noChangeArrowheads="1"/>
          </p:cNvSpPr>
          <p:nvPr/>
        </p:nvSpPr>
        <p:spPr bwMode="auto">
          <a:xfrm>
            <a:off x="3962400" y="2133600"/>
            <a:ext cx="4648200" cy="461963"/>
          </a:xfrm>
          <a:prstGeom prst="rect">
            <a:avLst/>
          </a:prstGeom>
          <a:noFill/>
          <a:ln w="9525">
            <a:noFill/>
            <a:miter lim="800000"/>
            <a:headEnd/>
            <a:tailEnd/>
          </a:ln>
        </p:spPr>
        <p:txBody>
          <a:bodyPr>
            <a:spAutoFit/>
          </a:bodyPr>
          <a:lstStyle/>
          <a:p>
            <a:r>
              <a:rPr lang="en-US" sz="2400">
                <a:latin typeface="Calibri" pitchFamily="34" charset="0"/>
              </a:rPr>
              <a:t>Calculated Markup and Menu Price</a:t>
            </a:r>
          </a:p>
        </p:txBody>
      </p:sp>
      <p:sp>
        <p:nvSpPr>
          <p:cNvPr id="7" name="TextBox 6"/>
          <p:cNvSpPr txBox="1">
            <a:spLocks noChangeArrowheads="1"/>
          </p:cNvSpPr>
          <p:nvPr/>
        </p:nvSpPr>
        <p:spPr bwMode="auto">
          <a:xfrm>
            <a:off x="838200" y="4267200"/>
            <a:ext cx="4648200" cy="461963"/>
          </a:xfrm>
          <a:prstGeom prst="rect">
            <a:avLst/>
          </a:prstGeom>
          <a:noFill/>
          <a:ln w="9525">
            <a:noFill/>
            <a:miter lim="800000"/>
            <a:headEnd/>
            <a:tailEnd/>
          </a:ln>
        </p:spPr>
        <p:txBody>
          <a:bodyPr>
            <a:spAutoFit/>
          </a:bodyPr>
          <a:lstStyle/>
          <a:p>
            <a:r>
              <a:rPr lang="en-US" sz="2400">
                <a:latin typeface="Calibri" pitchFamily="34" charset="0"/>
              </a:rPr>
              <a:t>Designed Menus </a:t>
            </a:r>
          </a:p>
        </p:txBody>
      </p:sp>
      <p:sp>
        <p:nvSpPr>
          <p:cNvPr id="8" name="TextBox 7"/>
          <p:cNvSpPr txBox="1">
            <a:spLocks noChangeArrowheads="1"/>
          </p:cNvSpPr>
          <p:nvPr/>
        </p:nvSpPr>
        <p:spPr bwMode="auto">
          <a:xfrm>
            <a:off x="5410200" y="3200400"/>
            <a:ext cx="4648200" cy="461963"/>
          </a:xfrm>
          <a:prstGeom prst="rect">
            <a:avLst/>
          </a:prstGeom>
          <a:noFill/>
          <a:ln w="9525">
            <a:noFill/>
            <a:miter lim="800000"/>
            <a:headEnd/>
            <a:tailEnd/>
          </a:ln>
        </p:spPr>
        <p:txBody>
          <a:bodyPr>
            <a:spAutoFit/>
          </a:bodyPr>
          <a:lstStyle/>
          <a:p>
            <a:r>
              <a:rPr lang="en-US" sz="2400">
                <a:latin typeface="Calibri" pitchFamily="34" charset="0"/>
              </a:rPr>
              <a:t>Designed Logos</a:t>
            </a:r>
          </a:p>
        </p:txBody>
      </p:sp>
      <p:sp>
        <p:nvSpPr>
          <p:cNvPr id="11" name="TextBox 10"/>
          <p:cNvSpPr txBox="1">
            <a:spLocks noChangeArrowheads="1"/>
          </p:cNvSpPr>
          <p:nvPr/>
        </p:nvSpPr>
        <p:spPr bwMode="auto">
          <a:xfrm>
            <a:off x="4267200" y="5715000"/>
            <a:ext cx="4648200" cy="461963"/>
          </a:xfrm>
          <a:prstGeom prst="rect">
            <a:avLst/>
          </a:prstGeom>
          <a:noFill/>
          <a:ln w="9525">
            <a:noFill/>
            <a:miter lim="800000"/>
            <a:headEnd/>
            <a:tailEnd/>
          </a:ln>
        </p:spPr>
        <p:txBody>
          <a:bodyPr>
            <a:spAutoFit/>
          </a:bodyPr>
          <a:lstStyle/>
          <a:p>
            <a:r>
              <a:rPr lang="en-US" sz="2400">
                <a:latin typeface="Calibri" pitchFamily="34" charset="0"/>
              </a:rPr>
              <a:t>Calculated Nutritional Information</a:t>
            </a:r>
          </a:p>
        </p:txBody>
      </p:sp>
      <p:sp>
        <p:nvSpPr>
          <p:cNvPr id="12" name="TextBox 11"/>
          <p:cNvSpPr txBox="1">
            <a:spLocks noChangeArrowheads="1"/>
          </p:cNvSpPr>
          <p:nvPr/>
        </p:nvSpPr>
        <p:spPr bwMode="auto">
          <a:xfrm>
            <a:off x="3124200" y="5105400"/>
            <a:ext cx="4648200" cy="461963"/>
          </a:xfrm>
          <a:prstGeom prst="rect">
            <a:avLst/>
          </a:prstGeom>
          <a:noFill/>
          <a:ln w="9525">
            <a:noFill/>
            <a:miter lim="800000"/>
            <a:headEnd/>
            <a:tailEnd/>
          </a:ln>
        </p:spPr>
        <p:txBody>
          <a:bodyPr>
            <a:spAutoFit/>
          </a:bodyPr>
          <a:lstStyle/>
          <a:p>
            <a:r>
              <a:rPr lang="en-US" sz="2400">
                <a:latin typeface="Calibri" pitchFamily="34" charset="0"/>
              </a:rPr>
              <a:t>Chose Menu Items</a:t>
            </a:r>
          </a:p>
        </p:txBody>
      </p:sp>
      <p:sp>
        <p:nvSpPr>
          <p:cNvPr id="16" name="TextBox 15"/>
          <p:cNvSpPr txBox="1">
            <a:spLocks noChangeArrowheads="1"/>
          </p:cNvSpPr>
          <p:nvPr/>
        </p:nvSpPr>
        <p:spPr bwMode="auto">
          <a:xfrm>
            <a:off x="457200" y="2819400"/>
            <a:ext cx="4648200" cy="461963"/>
          </a:xfrm>
          <a:prstGeom prst="rect">
            <a:avLst/>
          </a:prstGeom>
          <a:noFill/>
          <a:ln w="9525">
            <a:noFill/>
            <a:miter lim="800000"/>
            <a:headEnd/>
            <a:tailEnd/>
          </a:ln>
        </p:spPr>
        <p:txBody>
          <a:bodyPr>
            <a:spAutoFit/>
          </a:bodyPr>
          <a:lstStyle/>
          <a:p>
            <a:r>
              <a:rPr lang="en-US" sz="2400">
                <a:latin typeface="Calibri" pitchFamily="34" charset="0"/>
              </a:rPr>
              <a:t>Compiled Information on a Wiki</a:t>
            </a:r>
          </a:p>
        </p:txBody>
      </p:sp>
      <p:sp>
        <p:nvSpPr>
          <p:cNvPr id="13" name="TextBox 12"/>
          <p:cNvSpPr txBox="1">
            <a:spLocks noChangeArrowheads="1"/>
          </p:cNvSpPr>
          <p:nvPr/>
        </p:nvSpPr>
        <p:spPr bwMode="auto">
          <a:xfrm>
            <a:off x="3505200" y="4267200"/>
            <a:ext cx="4648200" cy="461963"/>
          </a:xfrm>
          <a:prstGeom prst="rect">
            <a:avLst/>
          </a:prstGeom>
          <a:noFill/>
          <a:ln w="9525">
            <a:noFill/>
            <a:miter lim="800000"/>
            <a:headEnd/>
            <a:tailEnd/>
          </a:ln>
        </p:spPr>
        <p:txBody>
          <a:bodyPr>
            <a:spAutoFit/>
          </a:bodyPr>
          <a:lstStyle/>
          <a:p>
            <a:r>
              <a:rPr lang="en-US" sz="2400">
                <a:latin typeface="Calibri" pitchFamily="34" charset="0"/>
              </a:rPr>
              <a:t>Designed Restaurant Atmosphere</a:t>
            </a:r>
          </a:p>
        </p:txBody>
      </p:sp>
      <p:sp>
        <p:nvSpPr>
          <p:cNvPr id="14347" name="TextBox 13"/>
          <p:cNvSpPr txBox="1">
            <a:spLocks noChangeArrowheads="1"/>
          </p:cNvSpPr>
          <p:nvPr/>
        </p:nvSpPr>
        <p:spPr bwMode="auto">
          <a:xfrm>
            <a:off x="457200" y="533400"/>
            <a:ext cx="3581400" cy="523875"/>
          </a:xfrm>
          <a:prstGeom prst="rect">
            <a:avLst/>
          </a:prstGeom>
          <a:noFill/>
          <a:ln w="9525">
            <a:noFill/>
            <a:miter lim="800000"/>
            <a:headEnd/>
            <a:tailEnd/>
          </a:ln>
        </p:spPr>
        <p:txBody>
          <a:bodyPr>
            <a:spAutoFit/>
          </a:bodyPr>
          <a:lstStyle/>
          <a:p>
            <a:r>
              <a:rPr lang="en-US" sz="2800">
                <a:latin typeface="Calibri" pitchFamily="34" charset="0"/>
              </a:rPr>
              <a:t>Can You Believe….</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12"/>
                                        </p:tgtEl>
                                      </p:cBhvr>
                                    </p:animEffect>
                                    <p:set>
                                      <p:cBhvr>
                                        <p:cTn id="12" dur="1" fill="hold">
                                          <p:stCondLst>
                                            <p:cond delay="19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2000"/>
                                        <p:tgtEl>
                                          <p:spTgt spid="16"/>
                                        </p:tgtEl>
                                      </p:cBhvr>
                                    </p:animEffect>
                                    <p:set>
                                      <p:cBhvr>
                                        <p:cTn id="22" dur="1" fill="hold">
                                          <p:stCondLst>
                                            <p:cond delay="1999"/>
                                          </p:stCondLst>
                                        </p:cTn>
                                        <p:tgtEl>
                                          <p:spTgt spid="1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2000"/>
                                        <p:tgtEl>
                                          <p:spTgt spid="11"/>
                                        </p:tgtEl>
                                      </p:cBhvr>
                                    </p:animEffect>
                                    <p:set>
                                      <p:cBhvr>
                                        <p:cTn id="32" dur="1" fill="hold">
                                          <p:stCondLst>
                                            <p:cond delay="1999"/>
                                          </p:stCondLst>
                                        </p:cTn>
                                        <p:tgtEl>
                                          <p:spTgt spid="11"/>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2000"/>
                                        <p:tgtEl>
                                          <p:spTgt spid="5"/>
                                        </p:tgtEl>
                                      </p:cBhvr>
                                    </p:animEffect>
                                    <p:set>
                                      <p:cBhvr>
                                        <p:cTn id="42" dur="1" fill="hold">
                                          <p:stCondLst>
                                            <p:cond delay="1999"/>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2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2000"/>
                                        <p:tgtEl>
                                          <p:spTgt spid="6"/>
                                        </p:tgtEl>
                                      </p:cBhvr>
                                    </p:animEffect>
                                    <p:set>
                                      <p:cBhvr>
                                        <p:cTn id="52" dur="1" fill="hold">
                                          <p:stCondLst>
                                            <p:cond delay="1999"/>
                                          </p:stCondLst>
                                        </p:cTn>
                                        <p:tgtEl>
                                          <p:spTgt spid="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20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2000"/>
                                        <p:tgtEl>
                                          <p:spTgt spid="7"/>
                                        </p:tgtEl>
                                      </p:cBhvr>
                                    </p:animEffect>
                                    <p:set>
                                      <p:cBhvr>
                                        <p:cTn id="62" dur="1" fill="hold">
                                          <p:stCondLst>
                                            <p:cond delay="1999"/>
                                          </p:stCondLst>
                                        </p:cTn>
                                        <p:tgtEl>
                                          <p:spTgt spid="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20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2000"/>
                                        <p:tgtEl>
                                          <p:spTgt spid="8"/>
                                        </p:tgtEl>
                                      </p:cBhvr>
                                    </p:animEffect>
                                    <p:set>
                                      <p:cBhvr>
                                        <p:cTn id="72" dur="1" fill="hold">
                                          <p:stCondLst>
                                            <p:cond delay="1999"/>
                                          </p:stCondLst>
                                        </p:cTn>
                                        <p:tgtEl>
                                          <p:spTgt spid="8"/>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20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grpId="1" nodeType="clickEffect">
                                  <p:stCondLst>
                                    <p:cond delay="0"/>
                                  </p:stCondLst>
                                  <p:childTnLst>
                                    <p:animEffect transition="out" filter="fade">
                                      <p:cBhvr>
                                        <p:cTn id="81" dur="2000"/>
                                        <p:tgtEl>
                                          <p:spTgt spid="13"/>
                                        </p:tgtEl>
                                      </p:cBhvr>
                                    </p:animEffect>
                                    <p:set>
                                      <p:cBhvr>
                                        <p:cTn id="82" dur="1" fill="hold">
                                          <p:stCondLst>
                                            <p:cond delay="1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P spid="8" grpId="0"/>
      <p:bldP spid="8" grpId="1"/>
      <p:bldP spid="11" grpId="0"/>
      <p:bldP spid="11" grpId="1"/>
      <p:bldP spid="12" grpId="0"/>
      <p:bldP spid="12" grpId="1"/>
      <p:bldP spid="16" grpId="0"/>
      <p:bldP spid="16" grpId="1"/>
      <p:bldP spid="13" grpId="0"/>
      <p:bldP spid="1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838200" y="838200"/>
            <a:ext cx="5105400" cy="1323975"/>
          </a:xfrm>
          <a:prstGeom prst="rect">
            <a:avLst/>
          </a:prstGeom>
          <a:noFill/>
          <a:ln w="9525">
            <a:noFill/>
            <a:miter lim="800000"/>
            <a:headEnd/>
            <a:tailEnd/>
          </a:ln>
        </p:spPr>
        <p:txBody>
          <a:bodyPr>
            <a:spAutoFit/>
          </a:bodyPr>
          <a:lstStyle/>
          <a:p>
            <a:r>
              <a:rPr lang="en-US" sz="8000">
                <a:solidFill>
                  <a:srgbClr val="FF0000"/>
                </a:solidFill>
                <a:latin typeface="Calibri" pitchFamily="34" charset="0"/>
              </a:rPr>
              <a:t>Students</a:t>
            </a:r>
          </a:p>
        </p:txBody>
      </p:sp>
      <p:sp>
        <p:nvSpPr>
          <p:cNvPr id="13" name="TextBox 12"/>
          <p:cNvSpPr txBox="1">
            <a:spLocks noChangeArrowheads="1"/>
          </p:cNvSpPr>
          <p:nvPr/>
        </p:nvSpPr>
        <p:spPr bwMode="auto">
          <a:xfrm>
            <a:off x="1905000" y="2590800"/>
            <a:ext cx="4648200" cy="461963"/>
          </a:xfrm>
          <a:prstGeom prst="rect">
            <a:avLst/>
          </a:prstGeom>
          <a:noFill/>
          <a:ln w="9525">
            <a:noFill/>
            <a:miter lim="800000"/>
            <a:headEnd/>
            <a:tailEnd/>
          </a:ln>
        </p:spPr>
        <p:txBody>
          <a:bodyPr>
            <a:spAutoFit/>
          </a:bodyPr>
          <a:lstStyle/>
          <a:p>
            <a:r>
              <a:rPr lang="en-US" sz="2400">
                <a:latin typeface="Calibri" pitchFamily="34" charset="0"/>
              </a:rPr>
              <a:t>Prepared the Food</a:t>
            </a:r>
          </a:p>
        </p:txBody>
      </p:sp>
      <p:sp>
        <p:nvSpPr>
          <p:cNvPr id="14" name="TextBox 13"/>
          <p:cNvSpPr txBox="1">
            <a:spLocks noChangeArrowheads="1"/>
          </p:cNvSpPr>
          <p:nvPr/>
        </p:nvSpPr>
        <p:spPr bwMode="auto">
          <a:xfrm>
            <a:off x="4953000" y="1524000"/>
            <a:ext cx="4648200" cy="461963"/>
          </a:xfrm>
          <a:prstGeom prst="rect">
            <a:avLst/>
          </a:prstGeom>
          <a:noFill/>
          <a:ln w="9525">
            <a:noFill/>
            <a:miter lim="800000"/>
            <a:headEnd/>
            <a:tailEnd/>
          </a:ln>
        </p:spPr>
        <p:txBody>
          <a:bodyPr>
            <a:spAutoFit/>
          </a:bodyPr>
          <a:lstStyle/>
          <a:p>
            <a:r>
              <a:rPr lang="en-US" sz="2400">
                <a:latin typeface="Calibri" pitchFamily="34" charset="0"/>
              </a:rPr>
              <a:t>Served the Food</a:t>
            </a:r>
          </a:p>
        </p:txBody>
      </p:sp>
      <p:sp>
        <p:nvSpPr>
          <p:cNvPr id="17" name="TextBox 16"/>
          <p:cNvSpPr txBox="1">
            <a:spLocks noChangeArrowheads="1"/>
          </p:cNvSpPr>
          <p:nvPr/>
        </p:nvSpPr>
        <p:spPr bwMode="auto">
          <a:xfrm>
            <a:off x="4267200" y="3505200"/>
            <a:ext cx="4648200" cy="461963"/>
          </a:xfrm>
          <a:prstGeom prst="rect">
            <a:avLst/>
          </a:prstGeom>
          <a:noFill/>
          <a:ln w="9525">
            <a:noFill/>
            <a:miter lim="800000"/>
            <a:headEnd/>
            <a:tailEnd/>
          </a:ln>
        </p:spPr>
        <p:txBody>
          <a:bodyPr>
            <a:spAutoFit/>
          </a:bodyPr>
          <a:lstStyle/>
          <a:p>
            <a:r>
              <a:rPr lang="en-US" sz="2400">
                <a:latin typeface="Calibri" pitchFamily="34" charset="0"/>
              </a:rPr>
              <a:t>Performed Music</a:t>
            </a:r>
          </a:p>
        </p:txBody>
      </p:sp>
      <p:sp>
        <p:nvSpPr>
          <p:cNvPr id="18" name="TextBox 17"/>
          <p:cNvSpPr txBox="1">
            <a:spLocks noChangeArrowheads="1"/>
          </p:cNvSpPr>
          <p:nvPr/>
        </p:nvSpPr>
        <p:spPr bwMode="auto">
          <a:xfrm>
            <a:off x="914400" y="4267200"/>
            <a:ext cx="4648200" cy="461963"/>
          </a:xfrm>
          <a:prstGeom prst="rect">
            <a:avLst/>
          </a:prstGeom>
          <a:noFill/>
          <a:ln w="9525">
            <a:noFill/>
            <a:miter lim="800000"/>
            <a:headEnd/>
            <a:tailEnd/>
          </a:ln>
        </p:spPr>
        <p:txBody>
          <a:bodyPr>
            <a:spAutoFit/>
          </a:bodyPr>
          <a:lstStyle/>
          <a:p>
            <a:r>
              <a:rPr lang="en-US" sz="2400">
                <a:latin typeface="Calibri" pitchFamily="34" charset="0"/>
              </a:rPr>
              <a:t>Created Decorations</a:t>
            </a:r>
          </a:p>
        </p:txBody>
      </p:sp>
      <p:sp>
        <p:nvSpPr>
          <p:cNvPr id="19" name="TextBox 18"/>
          <p:cNvSpPr txBox="1">
            <a:spLocks noChangeArrowheads="1"/>
          </p:cNvSpPr>
          <p:nvPr/>
        </p:nvSpPr>
        <p:spPr bwMode="auto">
          <a:xfrm>
            <a:off x="4495800" y="5562600"/>
            <a:ext cx="4648200" cy="461963"/>
          </a:xfrm>
          <a:prstGeom prst="rect">
            <a:avLst/>
          </a:prstGeom>
          <a:noFill/>
          <a:ln w="9525">
            <a:noFill/>
            <a:miter lim="800000"/>
            <a:headEnd/>
            <a:tailEnd/>
          </a:ln>
        </p:spPr>
        <p:txBody>
          <a:bodyPr>
            <a:spAutoFit/>
          </a:bodyPr>
          <a:lstStyle/>
          <a:p>
            <a:r>
              <a:rPr lang="en-US" sz="2400">
                <a:latin typeface="Calibri" pitchFamily="34" charset="0"/>
              </a:rPr>
              <a:t>Analyzed Local Food Distributors</a:t>
            </a:r>
          </a:p>
        </p:txBody>
      </p:sp>
      <p:sp>
        <p:nvSpPr>
          <p:cNvPr id="20" name="TextBox 19"/>
          <p:cNvSpPr txBox="1">
            <a:spLocks noChangeArrowheads="1"/>
          </p:cNvSpPr>
          <p:nvPr/>
        </p:nvSpPr>
        <p:spPr bwMode="auto">
          <a:xfrm>
            <a:off x="914400" y="3200400"/>
            <a:ext cx="4648200" cy="461963"/>
          </a:xfrm>
          <a:prstGeom prst="rect">
            <a:avLst/>
          </a:prstGeom>
          <a:noFill/>
          <a:ln w="9525">
            <a:noFill/>
            <a:miter lim="800000"/>
            <a:headEnd/>
            <a:tailEnd/>
          </a:ln>
        </p:spPr>
        <p:txBody>
          <a:bodyPr>
            <a:spAutoFit/>
          </a:bodyPr>
          <a:lstStyle/>
          <a:p>
            <a:r>
              <a:rPr lang="en-US" sz="2400">
                <a:latin typeface="Calibri" pitchFamily="34" charset="0"/>
              </a:rPr>
              <a:t>Examined Organic Foods</a:t>
            </a:r>
          </a:p>
        </p:txBody>
      </p:sp>
      <p:sp>
        <p:nvSpPr>
          <p:cNvPr id="21" name="TextBox 20"/>
          <p:cNvSpPr txBox="1">
            <a:spLocks noChangeArrowheads="1"/>
          </p:cNvSpPr>
          <p:nvPr/>
        </p:nvSpPr>
        <p:spPr bwMode="auto">
          <a:xfrm>
            <a:off x="2133600" y="4800600"/>
            <a:ext cx="4648200" cy="461963"/>
          </a:xfrm>
          <a:prstGeom prst="rect">
            <a:avLst/>
          </a:prstGeom>
          <a:noFill/>
          <a:ln w="9525">
            <a:noFill/>
            <a:miter lim="800000"/>
            <a:headEnd/>
            <a:tailEnd/>
          </a:ln>
        </p:spPr>
        <p:txBody>
          <a:bodyPr>
            <a:spAutoFit/>
          </a:bodyPr>
          <a:lstStyle/>
          <a:p>
            <a:r>
              <a:rPr lang="en-US" sz="2400">
                <a:latin typeface="Calibri" pitchFamily="34" charset="0"/>
              </a:rPr>
              <a:t>Developed a Persuasive Sales Pitch</a:t>
            </a:r>
          </a:p>
        </p:txBody>
      </p:sp>
      <p:sp>
        <p:nvSpPr>
          <p:cNvPr id="22" name="TextBox 21"/>
          <p:cNvSpPr txBox="1">
            <a:spLocks noChangeArrowheads="1"/>
          </p:cNvSpPr>
          <p:nvPr/>
        </p:nvSpPr>
        <p:spPr bwMode="auto">
          <a:xfrm>
            <a:off x="4495800" y="2514600"/>
            <a:ext cx="4648200" cy="461963"/>
          </a:xfrm>
          <a:prstGeom prst="rect">
            <a:avLst/>
          </a:prstGeom>
          <a:noFill/>
          <a:ln w="9525">
            <a:noFill/>
            <a:miter lim="800000"/>
            <a:headEnd/>
            <a:tailEnd/>
          </a:ln>
        </p:spPr>
        <p:txBody>
          <a:bodyPr>
            <a:spAutoFit/>
          </a:bodyPr>
          <a:lstStyle/>
          <a:p>
            <a:r>
              <a:rPr lang="en-US" sz="2400">
                <a:latin typeface="Calibri" pitchFamily="34" charset="0"/>
              </a:rPr>
              <a:t>Designed Business Cards</a:t>
            </a:r>
          </a:p>
        </p:txBody>
      </p:sp>
      <p:sp>
        <p:nvSpPr>
          <p:cNvPr id="23" name="TextBox 22"/>
          <p:cNvSpPr txBox="1">
            <a:spLocks noChangeArrowheads="1"/>
          </p:cNvSpPr>
          <p:nvPr/>
        </p:nvSpPr>
        <p:spPr bwMode="auto">
          <a:xfrm>
            <a:off x="1371600" y="3962400"/>
            <a:ext cx="4648200" cy="461963"/>
          </a:xfrm>
          <a:prstGeom prst="rect">
            <a:avLst/>
          </a:prstGeom>
          <a:noFill/>
          <a:ln w="9525">
            <a:noFill/>
            <a:miter lim="800000"/>
            <a:headEnd/>
            <a:tailEnd/>
          </a:ln>
        </p:spPr>
        <p:txBody>
          <a:bodyPr>
            <a:spAutoFit/>
          </a:bodyPr>
          <a:lstStyle/>
          <a:p>
            <a:r>
              <a:rPr lang="en-US" sz="2400">
                <a:latin typeface="Calibri" pitchFamily="34" charset="0"/>
              </a:rPr>
              <a:t>Designed Invitations</a:t>
            </a:r>
          </a:p>
        </p:txBody>
      </p:sp>
      <p:sp>
        <p:nvSpPr>
          <p:cNvPr id="24" name="TextBox 23"/>
          <p:cNvSpPr txBox="1">
            <a:spLocks noChangeArrowheads="1"/>
          </p:cNvSpPr>
          <p:nvPr/>
        </p:nvSpPr>
        <p:spPr bwMode="auto">
          <a:xfrm>
            <a:off x="457200" y="533400"/>
            <a:ext cx="3581400" cy="523875"/>
          </a:xfrm>
          <a:prstGeom prst="rect">
            <a:avLst/>
          </a:prstGeom>
          <a:noFill/>
          <a:ln w="9525">
            <a:noFill/>
            <a:miter lim="800000"/>
            <a:headEnd/>
            <a:tailEnd/>
          </a:ln>
        </p:spPr>
        <p:txBody>
          <a:bodyPr>
            <a:spAutoFit/>
          </a:bodyPr>
          <a:lstStyle/>
          <a:p>
            <a:r>
              <a:rPr lang="en-US" sz="2800">
                <a:latin typeface="Calibri" pitchFamily="34" charset="0"/>
              </a:rPr>
              <a:t>Can You Believe….</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17"/>
                                        </p:tgtEl>
                                      </p:cBhvr>
                                    </p:animEffect>
                                    <p:set>
                                      <p:cBhvr>
                                        <p:cTn id="12" dur="1" fill="hold">
                                          <p:stCondLst>
                                            <p:cond delay="19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2000"/>
                                        <p:tgtEl>
                                          <p:spTgt spid="18"/>
                                        </p:tgtEl>
                                      </p:cBhvr>
                                    </p:animEffect>
                                    <p:set>
                                      <p:cBhvr>
                                        <p:cTn id="22" dur="1" fill="hold">
                                          <p:stCondLst>
                                            <p:cond delay="1999"/>
                                          </p:stCondLst>
                                        </p:cTn>
                                        <p:tgtEl>
                                          <p:spTgt spid="1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20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2000"/>
                                        <p:tgtEl>
                                          <p:spTgt spid="19"/>
                                        </p:tgtEl>
                                      </p:cBhvr>
                                    </p:animEffect>
                                    <p:set>
                                      <p:cBhvr>
                                        <p:cTn id="32" dur="1" fill="hold">
                                          <p:stCondLst>
                                            <p:cond delay="1999"/>
                                          </p:stCondLst>
                                        </p:cTn>
                                        <p:tgtEl>
                                          <p:spTgt spid="1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20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2000"/>
                                        <p:tgtEl>
                                          <p:spTgt spid="20"/>
                                        </p:tgtEl>
                                      </p:cBhvr>
                                    </p:animEffect>
                                    <p:set>
                                      <p:cBhvr>
                                        <p:cTn id="42" dur="1" fill="hold">
                                          <p:stCondLst>
                                            <p:cond delay="1999"/>
                                          </p:stCondLst>
                                        </p:cTn>
                                        <p:tgtEl>
                                          <p:spTgt spid="2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2000"/>
                                        <p:tgtEl>
                                          <p:spTgt spid="21"/>
                                        </p:tgtEl>
                                      </p:cBhvr>
                                    </p:animEffect>
                                    <p:set>
                                      <p:cBhvr>
                                        <p:cTn id="52" dur="1" fill="hold">
                                          <p:stCondLst>
                                            <p:cond delay="1999"/>
                                          </p:stCondLst>
                                        </p:cTn>
                                        <p:tgtEl>
                                          <p:spTgt spid="2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2000"/>
                                        <p:tgtEl>
                                          <p:spTgt spid="2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2000"/>
                                        <p:tgtEl>
                                          <p:spTgt spid="22"/>
                                        </p:tgtEl>
                                      </p:cBhvr>
                                    </p:animEffect>
                                    <p:set>
                                      <p:cBhvr>
                                        <p:cTn id="62" dur="1" fill="hold">
                                          <p:stCondLst>
                                            <p:cond delay="1999"/>
                                          </p:stCondLst>
                                        </p:cTn>
                                        <p:tgtEl>
                                          <p:spTgt spid="22"/>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000"/>
                                        <p:tgtEl>
                                          <p:spTgt spid="2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grpId="1" nodeType="clickEffect">
                                  <p:stCondLst>
                                    <p:cond delay="0"/>
                                  </p:stCondLst>
                                  <p:childTnLst>
                                    <p:animEffect transition="out" filter="fade">
                                      <p:cBhvr>
                                        <p:cTn id="71" dur="2000"/>
                                        <p:tgtEl>
                                          <p:spTgt spid="23"/>
                                        </p:tgtEl>
                                      </p:cBhvr>
                                    </p:animEffect>
                                    <p:set>
                                      <p:cBhvr>
                                        <p:cTn id="72" dur="1" fill="hold">
                                          <p:stCondLst>
                                            <p:cond delay="1999"/>
                                          </p:stCondLst>
                                        </p:cTn>
                                        <p:tgtEl>
                                          <p:spTgt spid="23"/>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20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grpId="1" nodeType="clickEffect">
                                  <p:stCondLst>
                                    <p:cond delay="0"/>
                                  </p:stCondLst>
                                  <p:childTnLst>
                                    <p:animEffect transition="out" filter="fade">
                                      <p:cBhvr>
                                        <p:cTn id="81" dur="2000"/>
                                        <p:tgtEl>
                                          <p:spTgt spid="13"/>
                                        </p:tgtEl>
                                      </p:cBhvr>
                                    </p:animEffect>
                                    <p:set>
                                      <p:cBhvr>
                                        <p:cTn id="82" dur="1" fill="hold">
                                          <p:stCondLst>
                                            <p:cond delay="1999"/>
                                          </p:stCondLst>
                                        </p:cTn>
                                        <p:tgtEl>
                                          <p:spTgt spid="13"/>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2000"/>
                                        <p:tgtEl>
                                          <p:spTgt spid="14"/>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grpId="1" nodeType="clickEffect">
                                  <p:stCondLst>
                                    <p:cond delay="0"/>
                                  </p:stCondLst>
                                  <p:childTnLst>
                                    <p:animEffect transition="out" filter="fade">
                                      <p:cBhvr>
                                        <p:cTn id="91" dur="2000"/>
                                        <p:tgtEl>
                                          <p:spTgt spid="14"/>
                                        </p:tgtEl>
                                      </p:cBhvr>
                                    </p:animEffect>
                                    <p:set>
                                      <p:cBhvr>
                                        <p:cTn id="92" dur="1" fill="hold">
                                          <p:stCondLst>
                                            <p:cond delay="1999"/>
                                          </p:stCondLst>
                                        </p:cTn>
                                        <p:tgtEl>
                                          <p:spTgt spid="14"/>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0" nodeType="clickEffect">
                                  <p:stCondLst>
                                    <p:cond delay="0"/>
                                  </p:stCondLst>
                                  <p:childTnLst>
                                    <p:animEffect transition="out" filter="fade">
                                      <p:cBhvr>
                                        <p:cTn id="96" dur="2000"/>
                                        <p:tgtEl>
                                          <p:spTgt spid="24"/>
                                        </p:tgtEl>
                                      </p:cBhvr>
                                    </p:animEffect>
                                    <p:set>
                                      <p:cBhvr>
                                        <p:cTn id="97" dur="1" fill="hold">
                                          <p:stCondLst>
                                            <p:cond delay="1999"/>
                                          </p:stCondLst>
                                        </p:cTn>
                                        <p:tgtEl>
                                          <p:spTgt spid="24"/>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grpId="0" nodeType="clickEffect">
                                  <p:stCondLst>
                                    <p:cond delay="0"/>
                                  </p:stCondLst>
                                  <p:childTnLst>
                                    <p:animEffect transition="out" filter="fade">
                                      <p:cBhvr>
                                        <p:cTn id="101" dur="2000"/>
                                        <p:tgtEl>
                                          <p:spTgt spid="2"/>
                                        </p:tgtEl>
                                      </p:cBhvr>
                                    </p:animEffect>
                                    <p:set>
                                      <p:cBhvr>
                                        <p:cTn id="102"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3" grpId="1"/>
      <p:bldP spid="14" grpId="0"/>
      <p:bldP spid="14" grpId="1"/>
      <p:bldP spid="17" grpId="0"/>
      <p:bldP spid="17" grpId="1"/>
      <p:bldP spid="18" grpId="0"/>
      <p:bldP spid="18" grpId="1"/>
      <p:bldP spid="19" grpId="0"/>
      <p:bldP spid="19" grpId="1"/>
      <p:bldP spid="20" grpId="0"/>
      <p:bldP spid="20" grpId="1"/>
      <p:bldP spid="21" grpId="0"/>
      <p:bldP spid="21" grpId="1"/>
      <p:bldP spid="22" grpId="0"/>
      <p:bldP spid="22" grpId="1"/>
      <p:bldP spid="23" grpId="0"/>
      <p:bldP spid="23" grpId="1"/>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Beyond The Core 4</a:t>
            </a:r>
            <a:endParaRPr lang="en-US" dirty="0"/>
          </a:p>
        </p:txBody>
      </p:sp>
      <p:sp>
        <p:nvSpPr>
          <p:cNvPr id="3" name="Subtitle 2"/>
          <p:cNvSpPr>
            <a:spLocks noGrp="1"/>
          </p:cNvSpPr>
          <p:nvPr>
            <p:ph type="subTitle" idx="1"/>
          </p:nvPr>
        </p:nvSpPr>
        <p:spPr>
          <a:xfrm>
            <a:off x="1371600" y="3505200"/>
            <a:ext cx="6400800" cy="1752600"/>
          </a:xfrm>
        </p:spPr>
        <p:txBody>
          <a:bodyPr/>
          <a:lstStyle/>
          <a:p>
            <a:r>
              <a:rPr lang="en-US" dirty="0" smtClean="0"/>
              <a:t>Reinforcing Core Content </a:t>
            </a:r>
          </a:p>
          <a:p>
            <a:r>
              <a:rPr lang="en-US" dirty="0" smtClean="0"/>
              <a:t>Standards in Elective Areas</a:t>
            </a:r>
            <a:endParaRPr lang="en-US" dirty="0"/>
          </a:p>
        </p:txBody>
      </p:sp>
      <p:sp>
        <p:nvSpPr>
          <p:cNvPr id="4" name="TextBox 3"/>
          <p:cNvSpPr txBox="1"/>
          <p:nvPr/>
        </p:nvSpPr>
        <p:spPr>
          <a:xfrm>
            <a:off x="533400" y="4876800"/>
            <a:ext cx="8153400" cy="1477328"/>
          </a:xfrm>
          <a:prstGeom prst="rect">
            <a:avLst/>
          </a:prstGeom>
          <a:noFill/>
        </p:spPr>
        <p:txBody>
          <a:bodyPr wrap="square" rtlCol="0">
            <a:spAutoFit/>
          </a:bodyPr>
          <a:lstStyle/>
          <a:p>
            <a:r>
              <a:rPr lang="en-US" cap="all" dirty="0" smtClean="0">
                <a:solidFill>
                  <a:schemeClr val="bg1"/>
                </a:solidFill>
                <a:latin typeface="+mj-lt"/>
              </a:rPr>
              <a:t>For more information or to add your own ideas: </a:t>
            </a:r>
            <a:r>
              <a:rPr lang="en-US" cap="all" dirty="0" smtClean="0">
                <a:solidFill>
                  <a:schemeClr val="bg1"/>
                </a:solidFill>
                <a:latin typeface="+mj-lt"/>
                <a:hlinkClick r:id="rId2"/>
              </a:rPr>
              <a:t>http:www//beyondcore4.wikispaces.com</a:t>
            </a:r>
            <a:endParaRPr lang="en-US" cap="all" dirty="0" smtClean="0">
              <a:solidFill>
                <a:schemeClr val="bg1"/>
              </a:solidFill>
              <a:latin typeface="+mj-lt"/>
            </a:endParaRPr>
          </a:p>
          <a:p>
            <a:endParaRPr lang="en-US" cap="all" dirty="0" smtClean="0">
              <a:solidFill>
                <a:schemeClr val="bg1"/>
              </a:solidFill>
              <a:latin typeface="+mj-lt"/>
            </a:endParaRPr>
          </a:p>
          <a:p>
            <a:r>
              <a:rPr lang="en-US" cap="all" dirty="0" smtClean="0">
                <a:solidFill>
                  <a:schemeClr val="bg1"/>
                </a:solidFill>
                <a:latin typeface="+mj-lt"/>
              </a:rPr>
              <a:t>webinar for more discussion (ARCHIVED): </a:t>
            </a:r>
            <a:r>
              <a:rPr lang="en-US" cap="all" dirty="0" smtClean="0">
                <a:solidFill>
                  <a:schemeClr val="bg1"/>
                </a:solidFill>
                <a:latin typeface="+mj-lt"/>
                <a:hlinkClick r:id="rId3"/>
              </a:rPr>
              <a:t>http://vclass.cciu.org</a:t>
            </a:r>
            <a:endParaRPr lang="en-US" cap="all" dirty="0">
              <a:solidFill>
                <a:schemeClr val="bg1"/>
              </a:solidFill>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457200"/>
            <a:ext cx="8305800" cy="6217087"/>
          </a:xfrm>
          <a:prstGeom prst="rect">
            <a:avLst/>
          </a:prstGeom>
          <a:noFill/>
        </p:spPr>
        <p:txBody>
          <a:bodyPr wrap="square" rtlCol="0">
            <a:spAutoFit/>
          </a:bodyPr>
          <a:lstStyle/>
          <a:p>
            <a:pPr algn="ctr"/>
            <a:r>
              <a:rPr lang="en-US" sz="2000" dirty="0" smtClean="0">
                <a:latin typeface="Arial" pitchFamily="34" charset="0"/>
                <a:cs typeface="Arial" pitchFamily="34" charset="0"/>
              </a:rPr>
              <a:t>4Sight TEST #1 – September 2010:</a:t>
            </a:r>
          </a:p>
          <a:p>
            <a:pPr algn="ctr"/>
            <a:r>
              <a:rPr lang="en-US" sz="2000" dirty="0" smtClean="0">
                <a:latin typeface="Arial" pitchFamily="34" charset="0"/>
                <a:cs typeface="Arial" pitchFamily="34" charset="0"/>
              </a:rPr>
              <a:t>Sample item  testing  identification of figurative language</a:t>
            </a:r>
          </a:p>
          <a:p>
            <a:pPr algn="ctr"/>
            <a:r>
              <a:rPr lang="en-US" sz="2000" b="1" dirty="0" smtClean="0">
                <a:latin typeface="Arial" pitchFamily="34" charset="0"/>
                <a:cs typeface="Arial" pitchFamily="34" charset="0"/>
              </a:rPr>
              <a:t>96 </a:t>
            </a:r>
            <a:r>
              <a:rPr lang="en-US" sz="2000" dirty="0" smtClean="0">
                <a:latin typeface="Arial" pitchFamily="34" charset="0"/>
                <a:cs typeface="Arial" pitchFamily="34" charset="0"/>
              </a:rPr>
              <a:t>Respondents</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A</a:t>
            </a:r>
          </a:p>
          <a:p>
            <a:r>
              <a:rPr lang="en-US" sz="2000" dirty="0" smtClean="0">
                <a:latin typeface="Arial" pitchFamily="34" charset="0"/>
                <a:cs typeface="Arial" pitchFamily="34" charset="0"/>
              </a:rPr>
              <a:t>“She had a million reasons for disliking history.”</a:t>
            </a:r>
          </a:p>
          <a:p>
            <a:r>
              <a:rPr lang="en-US" sz="2000" b="1" dirty="0" smtClean="0">
                <a:latin typeface="Arial" pitchFamily="34" charset="0"/>
                <a:cs typeface="Arial" pitchFamily="34" charset="0"/>
              </a:rPr>
              <a:t>48-50.00%</a:t>
            </a:r>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B</a:t>
            </a:r>
          </a:p>
          <a:p>
            <a:r>
              <a:rPr lang="en-US" sz="2000" dirty="0" smtClean="0">
                <a:latin typeface="Arial" pitchFamily="34" charset="0"/>
                <a:cs typeface="Arial" pitchFamily="34" charset="0"/>
              </a:rPr>
              <a:t>“She felt a profound sense of sadness.”</a:t>
            </a:r>
          </a:p>
          <a:p>
            <a:r>
              <a:rPr lang="en-US" sz="2000" dirty="0" smtClean="0">
                <a:latin typeface="Arial" pitchFamily="34" charset="0"/>
                <a:cs typeface="Arial" pitchFamily="34" charset="0"/>
              </a:rPr>
              <a:t>16 - 16.67%</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C</a:t>
            </a:r>
          </a:p>
          <a:p>
            <a:r>
              <a:rPr lang="en-US" sz="2000" dirty="0" smtClean="0">
                <a:latin typeface="Arial" pitchFamily="34" charset="0"/>
                <a:cs typeface="Arial" pitchFamily="34" charset="0"/>
              </a:rPr>
              <a:t>“She listened to what Lincoln had said about the rights of people.”</a:t>
            </a:r>
          </a:p>
          <a:p>
            <a:r>
              <a:rPr lang="en-US" sz="2000" dirty="0" smtClean="0">
                <a:latin typeface="Arial" pitchFamily="34" charset="0"/>
                <a:cs typeface="Arial" pitchFamily="34" charset="0"/>
              </a:rPr>
              <a:t>18 - 18.75%</a:t>
            </a:r>
          </a:p>
          <a:p>
            <a:endParaRPr lang="en-US" sz="2000" dirty="0" smtClean="0">
              <a:latin typeface="Arial" pitchFamily="34" charset="0"/>
              <a:cs typeface="Arial" pitchFamily="34" charset="0"/>
            </a:endParaRPr>
          </a:p>
          <a:p>
            <a:r>
              <a:rPr lang="en-US" sz="2000" dirty="0" smtClean="0">
                <a:latin typeface="Arial" pitchFamily="34" charset="0"/>
                <a:cs typeface="Arial" pitchFamily="34" charset="0"/>
              </a:rPr>
              <a:t>D</a:t>
            </a:r>
          </a:p>
          <a:p>
            <a:r>
              <a:rPr lang="en-US" sz="2000" dirty="0" smtClean="0">
                <a:latin typeface="Arial" pitchFamily="34" charset="0"/>
                <a:cs typeface="Arial" pitchFamily="34" charset="0"/>
              </a:rPr>
              <a:t>“There were flowers, cards, and flags all along the base of the wall.”</a:t>
            </a:r>
          </a:p>
          <a:p>
            <a:r>
              <a:rPr lang="en-US" sz="2000" dirty="0" smtClean="0">
                <a:latin typeface="Arial" pitchFamily="34" charset="0"/>
                <a:cs typeface="Arial" pitchFamily="34" charset="0"/>
              </a:rPr>
              <a:t>14 - 14.58%</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25470"/>
            <a:ext cx="7924800" cy="5324535"/>
          </a:xfrm>
          <a:prstGeom prst="rect">
            <a:avLst/>
          </a:prstGeom>
          <a:noFill/>
        </p:spPr>
        <p:txBody>
          <a:bodyPr wrap="square" rtlCol="0">
            <a:spAutoFit/>
          </a:bodyPr>
          <a:lstStyle/>
          <a:p>
            <a:pPr algn="ctr"/>
            <a:r>
              <a:rPr lang="en-US" sz="2000" dirty="0" smtClean="0">
                <a:latin typeface="Arial" pitchFamily="34" charset="0"/>
                <a:cs typeface="Arial" pitchFamily="34" charset="0"/>
              </a:rPr>
              <a:t>4Sight TEST #2 – January 2011 (after 2 rotations):</a:t>
            </a:r>
          </a:p>
          <a:p>
            <a:pPr algn="ctr"/>
            <a:r>
              <a:rPr lang="en-US" sz="2000" dirty="0" smtClean="0">
                <a:latin typeface="Arial" pitchFamily="34" charset="0"/>
                <a:cs typeface="Arial" pitchFamily="34" charset="0"/>
              </a:rPr>
              <a:t>Sample item  testing  identification of figurative language</a:t>
            </a:r>
          </a:p>
          <a:p>
            <a:pPr algn="ctr"/>
            <a:r>
              <a:rPr lang="en-US" sz="2000" b="1" dirty="0" smtClean="0">
                <a:latin typeface="Arial" pitchFamily="34" charset="0"/>
                <a:cs typeface="Arial" pitchFamily="34" charset="0"/>
              </a:rPr>
              <a:t>94 </a:t>
            </a:r>
            <a:r>
              <a:rPr lang="en-US" sz="2000" dirty="0" smtClean="0">
                <a:latin typeface="Arial" pitchFamily="34" charset="0"/>
                <a:cs typeface="Arial" pitchFamily="34" charset="0"/>
              </a:rPr>
              <a:t>Respondents</a:t>
            </a:r>
          </a:p>
          <a:p>
            <a:pPr algn="ctr"/>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en-US" sz="2000" b="1" dirty="0" smtClean="0">
                <a:latin typeface="Arial" pitchFamily="34" charset="0"/>
                <a:cs typeface="Arial" pitchFamily="34" charset="0"/>
              </a:rPr>
              <a:t>74 - 78.72% chose correct answers to  figurative language items</a:t>
            </a:r>
          </a:p>
          <a:p>
            <a:endParaRPr lang="en-US" sz="2000" b="1" dirty="0" smtClean="0">
              <a:latin typeface="Arial" pitchFamily="34" charset="0"/>
              <a:cs typeface="Arial" pitchFamily="34" charset="0"/>
            </a:endParaRPr>
          </a:p>
          <a:p>
            <a:endParaRPr lang="en-US" sz="2000" b="1" dirty="0" smtClean="0">
              <a:latin typeface="Arial" pitchFamily="34" charset="0"/>
              <a:cs typeface="Arial" pitchFamily="34" charset="0"/>
            </a:endParaRPr>
          </a:p>
          <a:p>
            <a:pPr algn="ctr"/>
            <a:r>
              <a:rPr lang="en-US" sz="2000" dirty="0" smtClean="0">
                <a:latin typeface="Arial" pitchFamily="34" charset="0"/>
                <a:cs typeface="Arial" pitchFamily="34" charset="0"/>
              </a:rPr>
              <a:t>4Sight TEST #3 – March 2011 (after 3 rotations):</a:t>
            </a:r>
          </a:p>
          <a:p>
            <a:pPr algn="ctr"/>
            <a:r>
              <a:rPr lang="en-US" sz="2000" dirty="0" smtClean="0">
                <a:latin typeface="Arial" pitchFamily="34" charset="0"/>
                <a:cs typeface="Arial" pitchFamily="34" charset="0"/>
              </a:rPr>
              <a:t>Sample item  testing  identification of figurative language</a:t>
            </a:r>
          </a:p>
          <a:p>
            <a:pPr algn="ctr"/>
            <a:r>
              <a:rPr lang="en-US" sz="2000" b="1" dirty="0" smtClean="0">
                <a:latin typeface="Arial" pitchFamily="34" charset="0"/>
                <a:cs typeface="Arial" pitchFamily="34" charset="0"/>
              </a:rPr>
              <a:t>95 </a:t>
            </a:r>
            <a:r>
              <a:rPr lang="en-US" sz="2000" dirty="0" smtClean="0">
                <a:latin typeface="Arial" pitchFamily="34" charset="0"/>
                <a:cs typeface="Arial" pitchFamily="34" charset="0"/>
              </a:rPr>
              <a:t>Respondents</a:t>
            </a:r>
          </a:p>
          <a:p>
            <a:pPr algn="ctr"/>
            <a:endParaRPr lang="en-US" sz="2000" dirty="0" smtClean="0">
              <a:latin typeface="Arial" pitchFamily="34" charset="0"/>
              <a:cs typeface="Arial" pitchFamily="34" charset="0"/>
            </a:endParaRPr>
          </a:p>
          <a:p>
            <a:r>
              <a:rPr lang="en-US" sz="2000" b="1" dirty="0" smtClean="0">
                <a:latin typeface="Arial" pitchFamily="34" charset="0"/>
                <a:cs typeface="Arial" pitchFamily="34" charset="0"/>
              </a:rPr>
              <a:t>83 - 87.37%  answered correctly</a:t>
            </a:r>
          </a:p>
          <a:p>
            <a:endParaRPr lang="en-US" sz="2000" b="1" dirty="0" smtClean="0">
              <a:latin typeface="Arial" pitchFamily="34" charset="0"/>
              <a:cs typeface="Arial" pitchFamily="34" charset="0"/>
            </a:endParaRPr>
          </a:p>
          <a:p>
            <a:endParaRPr lang="en-US" sz="2000" b="1" dirty="0" smtClean="0">
              <a:latin typeface="Arial" pitchFamily="34" charset="0"/>
              <a:cs typeface="Arial" pitchFamily="34" charset="0"/>
            </a:endParaRPr>
          </a:p>
          <a:p>
            <a:r>
              <a:rPr lang="en-US" sz="2000" dirty="0" smtClean="0">
                <a:latin typeface="Arial" pitchFamily="34" charset="0"/>
                <a:cs typeface="Arial" pitchFamily="34" charset="0"/>
              </a:rPr>
              <a:t>4Sight overall prediction for PSSA Reading: 87%</a:t>
            </a:r>
          </a:p>
          <a:p>
            <a:r>
              <a:rPr lang="en-US" sz="2000" dirty="0" smtClean="0">
                <a:latin typeface="Arial" pitchFamily="34" charset="0"/>
                <a:cs typeface="Arial" pitchFamily="34" charset="0"/>
              </a:rPr>
              <a:t>PSSA  Reported Level of Proficiency: 86%</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9144000" cy="369332"/>
          </a:xfrm>
          <a:prstGeom prst="rect">
            <a:avLst/>
          </a:prstGeom>
          <a:noFill/>
        </p:spPr>
        <p:txBody>
          <a:bodyPr wrap="square" rtlCol="0">
            <a:spAutoFit/>
          </a:bodyPr>
          <a:lstStyle/>
          <a:p>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457200" y="1295400"/>
            <a:ext cx="8354639" cy="3910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02_0808.JPG"/>
          <p:cNvPicPr>
            <a:picLocks noChangeAspect="1"/>
          </p:cNvPicPr>
          <p:nvPr/>
        </p:nvPicPr>
        <p:blipFill>
          <a:blip r:embed="rId2" cstate="print"/>
          <a:stretch>
            <a:fillRect/>
          </a:stretch>
        </p:blipFill>
        <p:spPr>
          <a:xfrm>
            <a:off x="0" y="0"/>
            <a:ext cx="9143999" cy="6858000"/>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914400"/>
            <a:ext cx="8610600" cy="5355312"/>
          </a:xfrm>
          <a:prstGeom prst="rect">
            <a:avLst/>
          </a:prstGeom>
          <a:noFill/>
        </p:spPr>
        <p:txBody>
          <a:bodyPr wrap="square" rtlCol="0">
            <a:spAutoFit/>
          </a:bodyPr>
          <a:lstStyle/>
          <a:p>
            <a:r>
              <a:rPr lang="en-US" dirty="0" smtClean="0"/>
              <a:t>Poem Requirements :</a:t>
            </a:r>
            <a:br>
              <a:rPr lang="en-US" dirty="0" smtClean="0"/>
            </a:br>
            <a:r>
              <a:rPr lang="en-US" dirty="0" smtClean="0"/>
              <a:t/>
            </a:r>
            <a:br>
              <a:rPr lang="en-US" dirty="0" smtClean="0"/>
            </a:br>
            <a:r>
              <a:rPr lang="en-US" dirty="0" smtClean="0"/>
              <a:t>1. Poem must discuss dragon, a season, a seasonal element, an emotion, imagery, and personification. </a:t>
            </a:r>
            <a:br>
              <a:rPr lang="en-US" dirty="0" smtClean="0"/>
            </a:br>
            <a:r>
              <a:rPr lang="en-US" dirty="0" smtClean="0"/>
              <a:t/>
            </a:r>
            <a:br>
              <a:rPr lang="en-US" dirty="0" smtClean="0"/>
            </a:br>
            <a:r>
              <a:rPr lang="en-US" dirty="0" smtClean="0"/>
              <a:t>2. Poem must be at least 4 lines in length (or even number of lines, if longer) and must relate to painting and landscape. </a:t>
            </a:r>
            <a:br>
              <a:rPr lang="en-US" dirty="0" smtClean="0"/>
            </a:br>
            <a:r>
              <a:rPr lang="en-US" dirty="0" smtClean="0"/>
              <a:t/>
            </a:r>
            <a:br>
              <a:rPr lang="en-US" dirty="0" smtClean="0"/>
            </a:br>
            <a:r>
              <a:rPr lang="en-US" dirty="0" smtClean="0"/>
              <a:t>3. Neatly incorporate poem into painting (make it a part of artwork). </a:t>
            </a:r>
            <a:br>
              <a:rPr lang="en-US" dirty="0" smtClean="0"/>
            </a:br>
            <a:r>
              <a:rPr lang="en-US" dirty="0" smtClean="0"/>
              <a:t/>
            </a:r>
            <a:br>
              <a:rPr lang="en-US" dirty="0" smtClean="0"/>
            </a:br>
            <a:r>
              <a:rPr lang="en-US" dirty="0" smtClean="0"/>
              <a:t/>
            </a:r>
            <a:br>
              <a:rPr lang="en-US" dirty="0" smtClean="0"/>
            </a:br>
            <a:r>
              <a:rPr lang="en-US" dirty="0" smtClean="0"/>
              <a:t>Students can use this format (add own words to these line beginnings): </a:t>
            </a:r>
            <a:br>
              <a:rPr lang="en-US" dirty="0" smtClean="0"/>
            </a:br>
            <a:r>
              <a:rPr lang="en-US" dirty="0" smtClean="0"/>
              <a:t/>
            </a:r>
            <a:br>
              <a:rPr lang="en-US" dirty="0" smtClean="0"/>
            </a:br>
            <a:r>
              <a:rPr lang="en-US" dirty="0" smtClean="0"/>
              <a:t>The good </a:t>
            </a:r>
            <a:r>
              <a:rPr lang="en-US" u="sng" dirty="0" smtClean="0"/>
              <a:t>seasonal element (like rain or snow)</a:t>
            </a:r>
            <a:r>
              <a:rPr lang="en-US" dirty="0" smtClean="0"/>
              <a:t> knows… </a:t>
            </a:r>
            <a:br>
              <a:rPr lang="en-US" dirty="0" smtClean="0"/>
            </a:br>
            <a:r>
              <a:rPr lang="en-US" dirty="0" smtClean="0"/>
              <a:t>When </a:t>
            </a:r>
            <a:r>
              <a:rPr lang="en-US" u="sng" dirty="0" smtClean="0"/>
              <a:t>season (match with seasonal element)</a:t>
            </a:r>
            <a:r>
              <a:rPr lang="en-US" dirty="0" smtClean="0"/>
              <a:t> arrives… </a:t>
            </a:r>
            <a:br>
              <a:rPr lang="en-US" dirty="0" smtClean="0"/>
            </a:br>
            <a:r>
              <a:rPr lang="en-US" dirty="0" smtClean="0"/>
              <a:t>At dawn in </a:t>
            </a:r>
            <a:r>
              <a:rPr lang="en-US" u="sng" dirty="0" smtClean="0"/>
              <a:t>season (same as line above)</a:t>
            </a:r>
            <a:r>
              <a:rPr lang="en-US" dirty="0" smtClean="0"/>
              <a:t>, I see… </a:t>
            </a:r>
            <a:br>
              <a:rPr lang="en-US" dirty="0" smtClean="0"/>
            </a:br>
            <a:r>
              <a:rPr lang="en-US" dirty="0" smtClean="0"/>
              <a:t>The dragon is </a:t>
            </a:r>
            <a:r>
              <a:rPr lang="en-US" u="sng" dirty="0" smtClean="0"/>
              <a:t>emotion</a:t>
            </a:r>
            <a:r>
              <a:rPr lang="en-US" dirty="0" smtClean="0"/>
              <a:t> because he knows… </a:t>
            </a:r>
            <a:br>
              <a:rPr lang="en-US" dirty="0" smtClean="0"/>
            </a:br>
            <a:r>
              <a:rPr lang="en-US" dirty="0" smtClean="0"/>
              <a:t/>
            </a:r>
            <a:br>
              <a:rPr lang="en-US" dirty="0" smtClean="0"/>
            </a:b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828800"/>
            <a:ext cx="6248400" cy="3077766"/>
          </a:xfrm>
          <a:prstGeom prst="rect">
            <a:avLst/>
          </a:prstGeom>
        </p:spPr>
        <p:txBody>
          <a:bodyPr wrap="square">
            <a:spAutoFit/>
          </a:bodyPr>
          <a:lstStyle/>
          <a:p>
            <a:pPr algn="ctr"/>
            <a:r>
              <a:rPr lang="en-US" sz="4800" b="1" cap="all" dirty="0">
                <a:solidFill>
                  <a:schemeClr val="accent1">
                    <a:lumMod val="60000"/>
                    <a:lumOff val="40000"/>
                  </a:schemeClr>
                </a:solidFill>
                <a:latin typeface="+mj-lt"/>
              </a:rPr>
              <a:t>Write This Way to </a:t>
            </a:r>
            <a:r>
              <a:rPr lang="en-US" sz="4800" b="1" cap="all" dirty="0" smtClean="0">
                <a:solidFill>
                  <a:schemeClr val="accent1">
                    <a:lumMod val="60000"/>
                    <a:lumOff val="40000"/>
                  </a:schemeClr>
                </a:solidFill>
                <a:latin typeface="+mj-lt"/>
              </a:rPr>
              <a:t>Canterbury</a:t>
            </a:r>
          </a:p>
          <a:p>
            <a:pPr algn="ctr"/>
            <a:endParaRPr lang="en-US" sz="4800" b="1" cap="all" dirty="0" smtClean="0">
              <a:solidFill>
                <a:schemeClr val="accent1">
                  <a:lumMod val="60000"/>
                  <a:lumOff val="40000"/>
                </a:schemeClr>
              </a:solidFill>
              <a:latin typeface="+mj-lt"/>
            </a:endParaRPr>
          </a:p>
          <a:p>
            <a:pPr algn="ctr"/>
            <a:r>
              <a:rPr lang="en-US" sz="1400" b="1" dirty="0" smtClean="0">
                <a:solidFill>
                  <a:schemeClr val="accent1">
                    <a:lumMod val="60000"/>
                    <a:lumOff val="40000"/>
                  </a:schemeClr>
                </a:solidFill>
                <a:latin typeface="Arial" pitchFamily="34" charset="0"/>
                <a:cs typeface="Arial" pitchFamily="34" charset="0"/>
              </a:rPr>
              <a:t>http://www.pdesas.org/module/content/resources/2784/view.ashx</a:t>
            </a:r>
          </a:p>
          <a:p>
            <a:r>
              <a:rPr lang="en-US" dirty="0">
                <a:solidFill>
                  <a:schemeClr val="accent1">
                    <a:lumMod val="60000"/>
                    <a:lumOff val="40000"/>
                  </a:schemeClr>
                </a:solidFill>
              </a:rPr>
              <a:t/>
            </a:r>
            <a:br>
              <a:rPr lang="en-US" dirty="0">
                <a:solidFill>
                  <a:schemeClr val="accent1">
                    <a:lumMod val="60000"/>
                    <a:lumOff val="40000"/>
                  </a:schemeClr>
                </a:solidFill>
              </a:rPr>
            </a:br>
            <a:endParaRPr lang="en-US" dirty="0">
              <a:solidFill>
                <a:schemeClr val="accent1">
                  <a:lumMod val="60000"/>
                  <a:lumOff val="40000"/>
                </a:schemeClr>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nvGraphicFramePr>
        <p:xfrm>
          <a:off x="1371600" y="368659"/>
          <a:ext cx="6629400" cy="6219401"/>
        </p:xfrm>
        <a:graphic>
          <a:graphicData uri="http://schemas.openxmlformats.org/presentationml/2006/ole">
            <p:oleObj spid="_x0000_s1026" name="Acrobat Document" r:id="rId3" imgW="5829194" imgH="7543800" progId="AcroExch.Document.7">
              <p:embed/>
            </p:oleObj>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1">
      <a:dk1>
        <a:sysClr val="windowText" lastClr="000000"/>
      </a:dk1>
      <a:lt1>
        <a:sysClr val="window" lastClr="FFFFFF"/>
      </a:lt1>
      <a:dk2>
        <a:srgbClr val="7030A0"/>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475</TotalTime>
  <Words>537</Words>
  <Application>Microsoft Office PowerPoint</Application>
  <PresentationFormat>On-screen Show (4:3)</PresentationFormat>
  <Paragraphs>147</Paragraphs>
  <Slides>27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Apex</vt:lpstr>
      <vt:lpstr>Acrobat Document</vt:lpstr>
      <vt:lpstr>Beyond The Core 4</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The restaurant project</vt:lpstr>
      <vt:lpstr>Slide 16</vt:lpstr>
      <vt:lpstr>Slide 17</vt:lpstr>
      <vt:lpstr>Slide 18</vt:lpstr>
      <vt:lpstr>Slide 19</vt:lpstr>
      <vt:lpstr>Slide 20</vt:lpstr>
      <vt:lpstr>Slide 21</vt:lpstr>
      <vt:lpstr>Slide 22</vt:lpstr>
      <vt:lpstr>Slide 23</vt:lpstr>
      <vt:lpstr>Slide 24</vt:lpstr>
      <vt:lpstr>Slide 25</vt:lpstr>
      <vt:lpstr>Slide 26</vt:lpstr>
      <vt:lpstr>Beyond The Core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The Core 4</dc:title>
  <dc:creator>Laura</dc:creator>
  <cp:lastModifiedBy>Laura</cp:lastModifiedBy>
  <cp:revision>35</cp:revision>
  <dcterms:created xsi:type="dcterms:W3CDTF">2011-02-13T16:40:03Z</dcterms:created>
  <dcterms:modified xsi:type="dcterms:W3CDTF">2011-07-24T17:50:28Z</dcterms:modified>
</cp:coreProperties>
</file>